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0" r:id="rId4"/>
    <p:sldMasterId id="2147483801" r:id="rId5"/>
    <p:sldMasterId id="2147483802" r:id="rId6"/>
    <p:sldMasterId id="2147483803" r:id="rId7"/>
    <p:sldMasterId id="2147483804" r:id="rId8"/>
    <p:sldMasterId id="214748380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Lst>
  <p:sldSz cy="5143500" cx="9144000"/>
  <p:notesSz cx="6858000" cy="9144000"/>
  <p:embeddedFontLst>
    <p:embeddedFont>
      <p:font typeface="Anton"/>
      <p:regular r:id="rId74"/>
    </p:embeddedFont>
    <p:embeddedFont>
      <p:font typeface="Helvetica Neue"/>
      <p:regular r:id="rId75"/>
      <p:bold r:id="rId76"/>
      <p:italic r:id="rId77"/>
      <p:boldItalic r:id="rId78"/>
    </p:embeddedFont>
    <p:embeddedFont>
      <p:font typeface="Helvetica Neue Light"/>
      <p:regular r:id="rId79"/>
      <p:bold r:id="rId80"/>
      <p:italic r:id="rId81"/>
      <p:boldItalic r:id="rId82"/>
    </p:embeddedFont>
    <p:embeddedFont>
      <p:font typeface="DM Sans"/>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4" Type="http://schemas.openxmlformats.org/officeDocument/2006/relationships/font" Target="fonts/DMSans-bold.fntdata"/><Relationship Id="rId83" Type="http://schemas.openxmlformats.org/officeDocument/2006/relationships/font" Target="fonts/DMSans-regular.fntdata"/><Relationship Id="rId42" Type="http://schemas.openxmlformats.org/officeDocument/2006/relationships/slide" Target="slides/slide32.xml"/><Relationship Id="rId86" Type="http://schemas.openxmlformats.org/officeDocument/2006/relationships/font" Target="fonts/DMSans-boldItalic.fntdata"/><Relationship Id="rId41" Type="http://schemas.openxmlformats.org/officeDocument/2006/relationships/slide" Target="slides/slide31.xml"/><Relationship Id="rId85" Type="http://schemas.openxmlformats.org/officeDocument/2006/relationships/font" Target="fonts/DMSans-italic.fntdata"/><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80" Type="http://schemas.openxmlformats.org/officeDocument/2006/relationships/font" Target="fonts/HelveticaNeueLight-bold.fntdata"/><Relationship Id="rId82" Type="http://schemas.openxmlformats.org/officeDocument/2006/relationships/font" Target="fonts/HelveticaNeueLight-boldItalic.fntdata"/><Relationship Id="rId81" Type="http://schemas.openxmlformats.org/officeDocument/2006/relationships/font" Target="fonts/HelveticaNeue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3.xml"/><Relationship Id="rId72" Type="http://schemas.openxmlformats.org/officeDocument/2006/relationships/slide" Target="slides/slide62.xml"/><Relationship Id="rId31" Type="http://schemas.openxmlformats.org/officeDocument/2006/relationships/slide" Target="slides/slide21.xml"/><Relationship Id="rId75" Type="http://schemas.openxmlformats.org/officeDocument/2006/relationships/font" Target="fonts/HelveticaNeue-regular.fntdata"/><Relationship Id="rId30" Type="http://schemas.openxmlformats.org/officeDocument/2006/relationships/slide" Target="slides/slide20.xml"/><Relationship Id="rId74" Type="http://schemas.openxmlformats.org/officeDocument/2006/relationships/font" Target="fonts/Anton-regular.fntdata"/><Relationship Id="rId33" Type="http://schemas.openxmlformats.org/officeDocument/2006/relationships/slide" Target="slides/slide23.xml"/><Relationship Id="rId77" Type="http://schemas.openxmlformats.org/officeDocument/2006/relationships/font" Target="fonts/HelveticaNeue-italic.fntdata"/><Relationship Id="rId32" Type="http://schemas.openxmlformats.org/officeDocument/2006/relationships/slide" Target="slides/slide22.xml"/><Relationship Id="rId76" Type="http://schemas.openxmlformats.org/officeDocument/2006/relationships/font" Target="fonts/HelveticaNeue-bold.fntdata"/><Relationship Id="rId35" Type="http://schemas.openxmlformats.org/officeDocument/2006/relationships/slide" Target="slides/slide25.xml"/><Relationship Id="rId79" Type="http://schemas.openxmlformats.org/officeDocument/2006/relationships/font" Target="fonts/HelveticaNeueLight-regular.fntdata"/><Relationship Id="rId34" Type="http://schemas.openxmlformats.org/officeDocument/2006/relationships/slide" Target="slides/slide24.xml"/><Relationship Id="rId78" Type="http://schemas.openxmlformats.org/officeDocument/2006/relationships/font" Target="fonts/HelveticaNeue-boldItalic.fntdata"/><Relationship Id="rId71" Type="http://schemas.openxmlformats.org/officeDocument/2006/relationships/slide" Target="slides/slide61.xml"/><Relationship Id="rId70" Type="http://schemas.openxmlformats.org/officeDocument/2006/relationships/slide" Target="slides/slide60.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slide" Target="slides/slide59.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0b44b0da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0b44b0da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20b44b0dae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20b44b0dae_0_1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287736ba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2287736baa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27c7f9a8e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27c7f9a8e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287736ba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2287736baa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7c7f9a8e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27c7f9a8e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3eb72b74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f3eb72b74c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2287736ba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2287736baa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2287736baa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2287736baa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287736ba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2287736baa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2287736baa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12287736baa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0b44b0da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0b44b0da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287736baa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2287736baa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2287736ba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12287736baa_0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Es probable que a estas alturas te encuentres con algunos estudiantes que te comenten “que quisieran aprender la lógica interna de todo”, es decir. Cuando comiences a explicar que utilizaremos un módulo que ya trabaja archivos, hay quienes querrán aprender cómo funciona de manera interna todo el flujo de los archivos y que quieren hacerlo desde 0, desde el control del flujo de bytes.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Te recomiendo comentarles el principio de esta diapositiva: No reinventar la rueda. De esta manera, se enseñarán a utilizar herramientas de terceros para poder afrontar sus problemas específicos.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Puedes hacerles saber que, en realidad, todas las herramientas que han utilizado, utilizan y utilizarán a lo largo de su carrera, ya es algo que un tercero les proporcionó: React, node js, Visual Studio Code, librerías, frameworks, etc, son soluciones que ya nos proporcionaron los demás para no tener que recrear todo desde cero.</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27c7f9a8e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27c7f9a8e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2287736baa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12287736baa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2671ed7b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2671ed7bc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2671ed7bc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12671ed7bc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3eb72b74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f3eb72b74c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27c7f9a8e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27c7f9a8e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287736baa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2287736baa_0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27c7f9a8e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3" name="Google Shape;743;g127c7f9a8e4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4c42431a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14c42431a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2671ed7bc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12671ed7bc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2671ed7bc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g12671ed7bcf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27c7f9a8e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27c7f9a8e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25637c3d2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125637c3d2b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2671ed7bc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2671ed7bc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2671ed7bc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12671ed7bcf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2671ed7bc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12671ed7bcf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2671ed7bc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12671ed7bcf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Te recomiendo profundizar más sobre esta parte de fileSystem. Si bien los elementos síncronos y de callbacks existen y son utilizados, éstas serán las que utilizarán para su desafío entregable y para las clases más adelante. Si sientes que te está tomando mucho tiempo el desarrollo de los primeros dos (síncronos y callbacks), entonces te recomiendo no profundizar tanto en ellos y concentrarte más aquí.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2671ed7bc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12671ed7bcf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2671ed7bc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4" name="Google Shape;824;g12671ed7bcf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0b44b0da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20b44b0d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2671ed7bc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12671ed7bcf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27c7f9a8e4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27c7f9a8e4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2671ed7bc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12671ed7bcf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2671ed7bc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g12671ed7bcf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67f3578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1267f357822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Para evitar explicaciones que no tienen un enorme valor, te recomiendo que hagas una aclaración rápida de lo que es el replacer y por qué se suele utilizar el \t. No se coloca en la diapositiva por ser una explicación bastante breve.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67f35782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1267f35782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2671ed7bcf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12671ed7bcf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Recuerda que a estas alturas ya determinaste cuánto tiempo te están llevando los conceptos y las actividades, si consideras que ésto puede ser un hands on lab, mejor no perder tiempo valioso y hacerlo a la par con los estudiantes.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2671ed7bc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12671ed7bcf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267f35782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1267f357822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267f35782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g1267f357822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0b44b0dae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20b44b0dae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267f35782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1267f357822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267f35782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1267f357822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67f35782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1267f357822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rPr b="1" lang="es">
                <a:solidFill>
                  <a:schemeClr val="dk1"/>
                </a:solidFill>
                <a:latin typeface="DM Sans"/>
                <a:ea typeface="DM Sans"/>
                <a:cs typeface="DM Sans"/>
                <a:sym typeface="DM Sans"/>
              </a:rPr>
              <a:t>A pesar de que los datos viajan comúnmente a través de la web en formato JSON, no necesitamos un lector de archivos para recibirlos, donde sí solemos utilizarlo es para leer jsons internos (aunque recientemente existe la manera de importarlos ya directamente con require o con import), o para leer certs, tal vez algunas keys, etc. También se puede utilizar como método de almacenamiento de sesiones para sistemas pequeños.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1af22068b0_8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1af22068b0_8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Profes: </a:t>
            </a:r>
            <a:r>
              <a:rPr lang="es">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1af22068b0_8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1af22068b0_8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267f35782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267f35782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229fb7e1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229fb7e1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267f35782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267f35782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indicar a tus alumnos que el entregable es muy similar al entregable de clases que habían hecho anteriormente, sólo que esta vez tienen que hacerlo con fileSystem.</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267f35782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267f35782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Nota:</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No todos los entregables tendrán una descripción de test tan amplia como este. Es importante hacer un “¿Cómo evaluaremos este entregable?” más amplio en esta situación, porque es su primer entregable y necesitan ir conociendo la mecánica de evaluación. Conforme se avance en el curso, los test cases pueden</a:t>
            </a:r>
            <a:endParaRPr>
              <a:solidFill>
                <a:schemeClr val="dk1"/>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ser más concisos.</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20b44b0da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g120b44b0dae_0_1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287736ba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2287736baa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20b44b0dae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7" name="Google Shape;1007;g120b44b0dae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20b44b0dae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120b44b0dae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20b44b0dae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120b44b0dae_0_1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20b44b0dae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120b44b0dae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268670fc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1268670fc2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287736ba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12287736ba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2287736ba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2287736baa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2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 Id="rId3"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2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2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2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2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2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 Id="rId3" Type="http://schemas.openxmlformats.org/officeDocument/2006/relationships/image" Target="../media/image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2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10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10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37" name="Shape 337"/>
        <p:cNvGrpSpPr/>
        <p:nvPr/>
      </p:nvGrpSpPr>
      <p:grpSpPr>
        <a:xfrm>
          <a:off x="0" y="0"/>
          <a:ext cx="0" cy="0"/>
          <a:chOff x="0" y="0"/>
          <a:chExt cx="0" cy="0"/>
        </a:xfrm>
      </p:grpSpPr>
      <p:pic>
        <p:nvPicPr>
          <p:cNvPr id="338" name="Google Shape;338;p10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339" name="Shape 339"/>
        <p:cNvGrpSpPr/>
        <p:nvPr/>
      </p:nvGrpSpPr>
      <p:grpSpPr>
        <a:xfrm>
          <a:off x="0" y="0"/>
          <a:ext cx="0" cy="0"/>
          <a:chOff x="0" y="0"/>
          <a:chExt cx="0" cy="0"/>
        </a:xfrm>
      </p:grpSpPr>
      <p:pic>
        <p:nvPicPr>
          <p:cNvPr id="340" name="Google Shape;340;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341" name="Shape 341"/>
        <p:cNvGrpSpPr/>
        <p:nvPr/>
      </p:nvGrpSpPr>
      <p:grpSpPr>
        <a:xfrm>
          <a:off x="0" y="0"/>
          <a:ext cx="0" cy="0"/>
          <a:chOff x="0" y="0"/>
          <a:chExt cx="0" cy="0"/>
        </a:xfrm>
      </p:grpSpPr>
      <p:pic>
        <p:nvPicPr>
          <p:cNvPr id="342" name="Google Shape;342;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43" name="Shape 343"/>
        <p:cNvGrpSpPr/>
        <p:nvPr/>
      </p:nvGrpSpPr>
      <p:grpSpPr>
        <a:xfrm>
          <a:off x="0" y="0"/>
          <a:ext cx="0" cy="0"/>
          <a:chOff x="0" y="0"/>
          <a:chExt cx="0" cy="0"/>
        </a:xfrm>
      </p:grpSpPr>
      <p:pic>
        <p:nvPicPr>
          <p:cNvPr id="344" name="Google Shape;344;p10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345" name="Shape 345"/>
        <p:cNvGrpSpPr/>
        <p:nvPr/>
      </p:nvGrpSpPr>
      <p:grpSpPr>
        <a:xfrm>
          <a:off x="0" y="0"/>
          <a:ext cx="0" cy="0"/>
          <a:chOff x="0" y="0"/>
          <a:chExt cx="0" cy="0"/>
        </a:xfrm>
      </p:grpSpPr>
      <p:sp>
        <p:nvSpPr>
          <p:cNvPr id="346" name="Google Shape;346;p10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47" name="Google Shape;347;p109"/>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348" name="Google Shape;348;p10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349" name="Shape 349"/>
        <p:cNvGrpSpPr/>
        <p:nvPr/>
      </p:nvGrpSpPr>
      <p:grpSpPr>
        <a:xfrm>
          <a:off x="0" y="0"/>
          <a:ext cx="0" cy="0"/>
          <a:chOff x="0" y="0"/>
          <a:chExt cx="0" cy="0"/>
        </a:xfrm>
      </p:grpSpPr>
      <p:sp>
        <p:nvSpPr>
          <p:cNvPr id="350" name="Google Shape;350;p11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1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11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1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356" name="Shape 356"/>
        <p:cNvGrpSpPr/>
        <p:nvPr/>
      </p:nvGrpSpPr>
      <p:grpSpPr>
        <a:xfrm>
          <a:off x="0" y="0"/>
          <a:ext cx="0" cy="0"/>
          <a:chOff x="0" y="0"/>
          <a:chExt cx="0" cy="0"/>
        </a:xfrm>
      </p:grpSpPr>
      <p:pic>
        <p:nvPicPr>
          <p:cNvPr id="357" name="Google Shape;357;p113"/>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114"/>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360" name="Shape 360"/>
        <p:cNvGrpSpPr/>
        <p:nvPr/>
      </p:nvGrpSpPr>
      <p:grpSpPr>
        <a:xfrm>
          <a:off x="0" y="0"/>
          <a:ext cx="0" cy="0"/>
          <a:chOff x="0" y="0"/>
          <a:chExt cx="0" cy="0"/>
        </a:xfrm>
      </p:grpSpPr>
      <p:sp>
        <p:nvSpPr>
          <p:cNvPr id="361" name="Google Shape;361;p115"/>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115"/>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63" name="Google Shape;363;p115"/>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115"/>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5" name="Google Shape;365;p115"/>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6" name="Google Shape;366;p115"/>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67" name="Google Shape;367;p115"/>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68" name="Google Shape;368;p115"/>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369" name="Google Shape;369;p115"/>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0" name="Google Shape;370;p115"/>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1" name="Google Shape;371;p115"/>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2" name="Google Shape;372;p115"/>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3" name="Google Shape;373;p115"/>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4" name="Google Shape;374;p115"/>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75" name="Google Shape;375;p115"/>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376" name="Google Shape;376;p115"/>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77" name="Google Shape;377;p115"/>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 name="Google Shape;378;p115"/>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79" name="Google Shape;379;p115"/>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0" name="Google Shape;380;p115"/>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381" name="Google Shape;381;p115"/>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382" name="Google Shape;382;p115"/>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83" name="Google Shape;383;p115"/>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84" name="Shape 384"/>
        <p:cNvGrpSpPr/>
        <p:nvPr/>
      </p:nvGrpSpPr>
      <p:grpSpPr>
        <a:xfrm>
          <a:off x="0" y="0"/>
          <a:ext cx="0" cy="0"/>
          <a:chOff x="0" y="0"/>
          <a:chExt cx="0" cy="0"/>
        </a:xfrm>
      </p:grpSpPr>
      <p:sp>
        <p:nvSpPr>
          <p:cNvPr id="385" name="Google Shape;385;p116"/>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386" name="Shape 386"/>
        <p:cNvGrpSpPr/>
        <p:nvPr/>
      </p:nvGrpSpPr>
      <p:grpSpPr>
        <a:xfrm>
          <a:off x="0" y="0"/>
          <a:ext cx="0" cy="0"/>
          <a:chOff x="0" y="0"/>
          <a:chExt cx="0" cy="0"/>
        </a:xfrm>
      </p:grpSpPr>
      <p:sp>
        <p:nvSpPr>
          <p:cNvPr id="387" name="Google Shape;387;p117"/>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118"/>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390" name="Shape 390"/>
        <p:cNvGrpSpPr/>
        <p:nvPr/>
      </p:nvGrpSpPr>
      <p:grpSpPr>
        <a:xfrm>
          <a:off x="0" y="0"/>
          <a:ext cx="0" cy="0"/>
          <a:chOff x="0" y="0"/>
          <a:chExt cx="0" cy="0"/>
        </a:xfrm>
      </p:grpSpPr>
      <p:sp>
        <p:nvSpPr>
          <p:cNvPr id="391" name="Google Shape;391;p119"/>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392" name="Shape 392"/>
        <p:cNvGrpSpPr/>
        <p:nvPr/>
      </p:nvGrpSpPr>
      <p:grpSpPr>
        <a:xfrm>
          <a:off x="0" y="0"/>
          <a:ext cx="0" cy="0"/>
          <a:chOff x="0" y="0"/>
          <a:chExt cx="0" cy="0"/>
        </a:xfrm>
      </p:grpSpPr>
      <p:pic>
        <p:nvPicPr>
          <p:cNvPr id="393" name="Google Shape;393;p12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94" name="Google Shape;394;p120"/>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5" name="Google Shape;395;p120"/>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396" name="Shape 396"/>
        <p:cNvGrpSpPr/>
        <p:nvPr/>
      </p:nvGrpSpPr>
      <p:grpSpPr>
        <a:xfrm>
          <a:off x="0" y="0"/>
          <a:ext cx="0" cy="0"/>
          <a:chOff x="0" y="0"/>
          <a:chExt cx="0" cy="0"/>
        </a:xfrm>
      </p:grpSpPr>
      <p:pic>
        <p:nvPicPr>
          <p:cNvPr id="397" name="Google Shape;397;p1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398" name="Google Shape;398;p121"/>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9" name="Google Shape;399;p121"/>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400" name="Shape 400"/>
        <p:cNvGrpSpPr/>
        <p:nvPr/>
      </p:nvGrpSpPr>
      <p:grpSpPr>
        <a:xfrm>
          <a:off x="0" y="0"/>
          <a:ext cx="0" cy="0"/>
          <a:chOff x="0" y="0"/>
          <a:chExt cx="0" cy="0"/>
        </a:xfrm>
      </p:grpSpPr>
      <p:sp>
        <p:nvSpPr>
          <p:cNvPr id="401" name="Google Shape;401;p122"/>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402" name="Shape 402"/>
        <p:cNvGrpSpPr/>
        <p:nvPr/>
      </p:nvGrpSpPr>
      <p:grpSpPr>
        <a:xfrm>
          <a:off x="0" y="0"/>
          <a:ext cx="0" cy="0"/>
          <a:chOff x="0" y="0"/>
          <a:chExt cx="0" cy="0"/>
        </a:xfrm>
      </p:grpSpPr>
      <p:sp>
        <p:nvSpPr>
          <p:cNvPr id="403" name="Google Shape;403;p12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404" name="Shape 40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405" name="Shape 405"/>
        <p:cNvGrpSpPr/>
        <p:nvPr/>
      </p:nvGrpSpPr>
      <p:grpSpPr>
        <a:xfrm>
          <a:off x="0" y="0"/>
          <a:ext cx="0" cy="0"/>
          <a:chOff x="0" y="0"/>
          <a:chExt cx="0" cy="0"/>
        </a:xfrm>
      </p:grpSpPr>
      <p:pic>
        <p:nvPicPr>
          <p:cNvPr id="406" name="Google Shape;406;p12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07" name="Shape 407"/>
        <p:cNvGrpSpPr/>
        <p:nvPr/>
      </p:nvGrpSpPr>
      <p:grpSpPr>
        <a:xfrm>
          <a:off x="0" y="0"/>
          <a:ext cx="0" cy="0"/>
          <a:chOff x="0" y="0"/>
          <a:chExt cx="0" cy="0"/>
        </a:xfrm>
      </p:grpSpPr>
      <p:sp>
        <p:nvSpPr>
          <p:cNvPr id="408" name="Google Shape;408;p12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09" name="Google Shape;409;p12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0" name="Google Shape;410;p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11" name="Shape 411"/>
        <p:cNvGrpSpPr/>
        <p:nvPr/>
      </p:nvGrpSpPr>
      <p:grpSpPr>
        <a:xfrm>
          <a:off x="0" y="0"/>
          <a:ext cx="0" cy="0"/>
          <a:chOff x="0" y="0"/>
          <a:chExt cx="0" cy="0"/>
        </a:xfrm>
      </p:grpSpPr>
      <p:sp>
        <p:nvSpPr>
          <p:cNvPr id="412" name="Google Shape;412;p1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13" name="Google Shape;413;p1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4" name="Google Shape;414;p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15" name="Shape 415"/>
        <p:cNvGrpSpPr/>
        <p:nvPr/>
      </p:nvGrpSpPr>
      <p:grpSpPr>
        <a:xfrm>
          <a:off x="0" y="0"/>
          <a:ext cx="0" cy="0"/>
          <a:chOff x="0" y="0"/>
          <a:chExt cx="0" cy="0"/>
        </a:xfrm>
      </p:grpSpPr>
      <p:pic>
        <p:nvPicPr>
          <p:cNvPr id="416" name="Google Shape;416;p12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17" name="Shape 417"/>
        <p:cNvGrpSpPr/>
        <p:nvPr/>
      </p:nvGrpSpPr>
      <p:grpSpPr>
        <a:xfrm>
          <a:off x="0" y="0"/>
          <a:ext cx="0" cy="0"/>
          <a:chOff x="0" y="0"/>
          <a:chExt cx="0" cy="0"/>
        </a:xfrm>
      </p:grpSpPr>
      <p:pic>
        <p:nvPicPr>
          <p:cNvPr id="418" name="Google Shape;418;p1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419" name="Shape 419"/>
        <p:cNvGrpSpPr/>
        <p:nvPr/>
      </p:nvGrpSpPr>
      <p:grpSpPr>
        <a:xfrm>
          <a:off x="0" y="0"/>
          <a:ext cx="0" cy="0"/>
          <a:chOff x="0" y="0"/>
          <a:chExt cx="0" cy="0"/>
        </a:xfrm>
      </p:grpSpPr>
      <p:pic>
        <p:nvPicPr>
          <p:cNvPr id="420" name="Google Shape;420;p1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21" name="Shape 421"/>
        <p:cNvGrpSpPr/>
        <p:nvPr/>
      </p:nvGrpSpPr>
      <p:grpSpPr>
        <a:xfrm>
          <a:off x="0" y="0"/>
          <a:ext cx="0" cy="0"/>
          <a:chOff x="0" y="0"/>
          <a:chExt cx="0" cy="0"/>
        </a:xfrm>
      </p:grpSpPr>
      <p:pic>
        <p:nvPicPr>
          <p:cNvPr id="422" name="Google Shape;422;p13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23" name="Shape 423"/>
        <p:cNvGrpSpPr/>
        <p:nvPr/>
      </p:nvGrpSpPr>
      <p:grpSpPr>
        <a:xfrm>
          <a:off x="0" y="0"/>
          <a:ext cx="0" cy="0"/>
          <a:chOff x="0" y="0"/>
          <a:chExt cx="0" cy="0"/>
        </a:xfrm>
      </p:grpSpPr>
      <p:pic>
        <p:nvPicPr>
          <p:cNvPr id="424" name="Google Shape;424;p1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25" name="Shape 425"/>
        <p:cNvGrpSpPr/>
        <p:nvPr/>
      </p:nvGrpSpPr>
      <p:grpSpPr>
        <a:xfrm>
          <a:off x="0" y="0"/>
          <a:ext cx="0" cy="0"/>
          <a:chOff x="0" y="0"/>
          <a:chExt cx="0" cy="0"/>
        </a:xfrm>
      </p:grpSpPr>
      <p:pic>
        <p:nvPicPr>
          <p:cNvPr id="426" name="Google Shape;426;p1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427" name="Shape 427"/>
        <p:cNvGrpSpPr/>
        <p:nvPr/>
      </p:nvGrpSpPr>
      <p:grpSpPr>
        <a:xfrm>
          <a:off x="0" y="0"/>
          <a:ext cx="0" cy="0"/>
          <a:chOff x="0" y="0"/>
          <a:chExt cx="0" cy="0"/>
        </a:xfrm>
      </p:grpSpPr>
      <p:pic>
        <p:nvPicPr>
          <p:cNvPr id="428" name="Google Shape;428;p1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id="430" name="Google Shape;430;p1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431" name="Shape 431"/>
        <p:cNvGrpSpPr/>
        <p:nvPr/>
      </p:nvGrpSpPr>
      <p:grpSpPr>
        <a:xfrm>
          <a:off x="0" y="0"/>
          <a:ext cx="0" cy="0"/>
          <a:chOff x="0" y="0"/>
          <a:chExt cx="0" cy="0"/>
        </a:xfrm>
      </p:grpSpPr>
      <p:pic>
        <p:nvPicPr>
          <p:cNvPr id="432" name="Google Shape;432;p1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433" name="Shape 433"/>
        <p:cNvGrpSpPr/>
        <p:nvPr/>
      </p:nvGrpSpPr>
      <p:grpSpPr>
        <a:xfrm>
          <a:off x="0" y="0"/>
          <a:ext cx="0" cy="0"/>
          <a:chOff x="0" y="0"/>
          <a:chExt cx="0" cy="0"/>
        </a:xfrm>
      </p:grpSpPr>
      <p:sp>
        <p:nvSpPr>
          <p:cNvPr id="434" name="Google Shape;434;p13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13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138"/>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438" name="Shape 438"/>
        <p:cNvGrpSpPr/>
        <p:nvPr/>
      </p:nvGrpSpPr>
      <p:grpSpPr>
        <a:xfrm>
          <a:off x="0" y="0"/>
          <a:ext cx="0" cy="0"/>
          <a:chOff x="0" y="0"/>
          <a:chExt cx="0" cy="0"/>
        </a:xfrm>
      </p:grpSpPr>
      <p:pic>
        <p:nvPicPr>
          <p:cNvPr id="439" name="Google Shape;439;p1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7">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id="441" name="Google Shape;441;p1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442" name="Shape 442"/>
        <p:cNvGrpSpPr/>
        <p:nvPr/>
      </p:nvGrpSpPr>
      <p:grpSpPr>
        <a:xfrm>
          <a:off x="0" y="0"/>
          <a:ext cx="0" cy="0"/>
          <a:chOff x="0" y="0"/>
          <a:chExt cx="0" cy="0"/>
        </a:xfrm>
      </p:grpSpPr>
      <p:pic>
        <p:nvPicPr>
          <p:cNvPr id="443" name="Google Shape;443;p1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p:cSld name="TITLE_2">
    <p:spTree>
      <p:nvGrpSpPr>
        <p:cNvPr id="444" name="Shape 444"/>
        <p:cNvGrpSpPr/>
        <p:nvPr/>
      </p:nvGrpSpPr>
      <p:grpSpPr>
        <a:xfrm>
          <a:off x="0" y="0"/>
          <a:ext cx="0" cy="0"/>
          <a:chOff x="0" y="0"/>
          <a:chExt cx="0" cy="0"/>
        </a:xfrm>
      </p:grpSpPr>
      <p:sp>
        <p:nvSpPr>
          <p:cNvPr id="445" name="Google Shape;445;p1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Font typeface="DM Sans"/>
              <a:buChar char="●"/>
              <a:defRPr b="1" sz="4000">
                <a:latin typeface="DM Sans"/>
                <a:ea typeface="DM Sans"/>
                <a:cs typeface="DM Sans"/>
                <a:sym typeface="DM Sans"/>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46" name="Google Shape;446;p14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47" name="Google Shape;447;p14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7">
    <p:bg>
      <p:bgPr>
        <a:blipFill>
          <a:blip r:embed="rId2">
            <a:alphaModFix/>
          </a:blip>
          <a:stretch>
            <a:fillRect/>
          </a:stretch>
        </a:blipFill>
      </p:bgPr>
    </p:bg>
    <p:spTree>
      <p:nvGrpSpPr>
        <p:cNvPr id="448" name="Shape 448"/>
        <p:cNvGrpSpPr/>
        <p:nvPr/>
      </p:nvGrpSpPr>
      <p:grpSpPr>
        <a:xfrm>
          <a:off x="0" y="0"/>
          <a:ext cx="0" cy="0"/>
          <a:chOff x="0" y="0"/>
          <a:chExt cx="0" cy="0"/>
        </a:xfrm>
      </p:grpSpPr>
      <p:sp>
        <p:nvSpPr>
          <p:cNvPr id="449" name="Google Shape;449;p14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1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8">
    <p:bg>
      <p:bgPr>
        <a:blipFill>
          <a:blip r:embed="rId2">
            <a:alphaModFix/>
          </a:blip>
          <a:stretch>
            <a:fillRect/>
          </a:stretch>
        </a:blipFill>
      </p:bgPr>
    </p:bg>
    <p:spTree>
      <p:nvGrpSpPr>
        <p:cNvPr id="451" name="Shape 451"/>
        <p:cNvGrpSpPr/>
        <p:nvPr/>
      </p:nvGrpSpPr>
      <p:grpSpPr>
        <a:xfrm>
          <a:off x="0" y="0"/>
          <a:ext cx="0" cy="0"/>
          <a:chOff x="0" y="0"/>
          <a:chExt cx="0" cy="0"/>
        </a:xfrm>
      </p:grpSpPr>
      <p:sp>
        <p:nvSpPr>
          <p:cNvPr id="452" name="Google Shape;452;p14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1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55" name="Shape 55"/>
        <p:cNvGrpSpPr/>
        <p:nvPr/>
      </p:nvGrpSpPr>
      <p:grpSpPr>
        <a:xfrm>
          <a:off x="0" y="0"/>
          <a:ext cx="0" cy="0"/>
          <a:chOff x="0" y="0"/>
          <a:chExt cx="0" cy="0"/>
        </a:xfrm>
      </p:grpSpPr>
      <p:sp>
        <p:nvSpPr>
          <p:cNvPr id="56" name="Google Shape;56;p1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58" name="Google Shape;58;p1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6"/>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0" name="Google Shape;60;p16"/>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1" name="Google Shape;61;p16"/>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2" name="Google Shape;62;p16"/>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63" name="Google Shape;63;p16"/>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64" name="Google Shape;64;p1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 name="Google Shape;65;p1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6"/>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7" name="Google Shape;67;p16"/>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8" name="Google Shape;68;p16"/>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69" name="Google Shape;69;p16"/>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0" name="Google Shape;70;p16"/>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71" name="Google Shape;71;p1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2" name="Google Shape;72;p1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6"/>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16"/>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16"/>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16"/>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16"/>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78" name="Google Shape;78;p1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1">
  <p:cSld name="TITLE_3">
    <p:spTree>
      <p:nvGrpSpPr>
        <p:cNvPr id="454" name="Shape 454"/>
        <p:cNvGrpSpPr/>
        <p:nvPr/>
      </p:nvGrpSpPr>
      <p:grpSpPr>
        <a:xfrm>
          <a:off x="0" y="0"/>
          <a:ext cx="0" cy="0"/>
          <a:chOff x="0" y="0"/>
          <a:chExt cx="0" cy="0"/>
        </a:xfrm>
      </p:grpSpPr>
      <p:sp>
        <p:nvSpPr>
          <p:cNvPr id="455" name="Google Shape;455;p1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56" name="Google Shape;456;p1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57" name="Google Shape;457;p1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458" name="Shape 458"/>
        <p:cNvGrpSpPr/>
        <p:nvPr/>
      </p:nvGrpSpPr>
      <p:grpSpPr>
        <a:xfrm>
          <a:off x="0" y="0"/>
          <a:ext cx="0" cy="0"/>
          <a:chOff x="0" y="0"/>
          <a:chExt cx="0" cy="0"/>
        </a:xfrm>
      </p:grpSpPr>
      <p:sp>
        <p:nvSpPr>
          <p:cNvPr id="459" name="Google Shape;459;p1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0" name="Google Shape;460;p14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61" name="Google Shape;461;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66" name="Shape 466"/>
        <p:cNvGrpSpPr/>
        <p:nvPr/>
      </p:nvGrpSpPr>
      <p:grpSpPr>
        <a:xfrm>
          <a:off x="0" y="0"/>
          <a:ext cx="0" cy="0"/>
          <a:chOff x="0" y="0"/>
          <a:chExt cx="0" cy="0"/>
        </a:xfrm>
      </p:grpSpPr>
      <p:sp>
        <p:nvSpPr>
          <p:cNvPr id="467" name="Google Shape;467;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8" name="Google Shape;468;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69" name="Google Shape;469;p14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70" name="Shape 470"/>
        <p:cNvGrpSpPr/>
        <p:nvPr/>
      </p:nvGrpSpPr>
      <p:grpSpPr>
        <a:xfrm>
          <a:off x="0" y="0"/>
          <a:ext cx="0" cy="0"/>
          <a:chOff x="0" y="0"/>
          <a:chExt cx="0" cy="0"/>
        </a:xfrm>
      </p:grpSpPr>
      <p:pic>
        <p:nvPicPr>
          <p:cNvPr id="471" name="Google Shape;471;p14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72" name="Shape 472"/>
        <p:cNvGrpSpPr/>
        <p:nvPr/>
      </p:nvGrpSpPr>
      <p:grpSpPr>
        <a:xfrm>
          <a:off x="0" y="0"/>
          <a:ext cx="0" cy="0"/>
          <a:chOff x="0" y="0"/>
          <a:chExt cx="0" cy="0"/>
        </a:xfrm>
      </p:grpSpPr>
      <p:pic>
        <p:nvPicPr>
          <p:cNvPr id="473" name="Google Shape;473;p1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74" name="Shape 474"/>
        <p:cNvGrpSpPr/>
        <p:nvPr/>
      </p:nvGrpSpPr>
      <p:grpSpPr>
        <a:xfrm>
          <a:off x="0" y="0"/>
          <a:ext cx="0" cy="0"/>
          <a:chOff x="0" y="0"/>
          <a:chExt cx="0" cy="0"/>
        </a:xfrm>
      </p:grpSpPr>
      <p:pic>
        <p:nvPicPr>
          <p:cNvPr id="475" name="Google Shape;475;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76" name="Shape 476"/>
        <p:cNvGrpSpPr/>
        <p:nvPr/>
      </p:nvGrpSpPr>
      <p:grpSpPr>
        <a:xfrm>
          <a:off x="0" y="0"/>
          <a:ext cx="0" cy="0"/>
          <a:chOff x="0" y="0"/>
          <a:chExt cx="0" cy="0"/>
        </a:xfrm>
      </p:grpSpPr>
      <p:pic>
        <p:nvPicPr>
          <p:cNvPr id="477" name="Google Shape;477;p1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478" name="Shape 478"/>
        <p:cNvGrpSpPr/>
        <p:nvPr/>
      </p:nvGrpSpPr>
      <p:grpSpPr>
        <a:xfrm>
          <a:off x="0" y="0"/>
          <a:ext cx="0" cy="0"/>
          <a:chOff x="0" y="0"/>
          <a:chExt cx="0" cy="0"/>
        </a:xfrm>
      </p:grpSpPr>
      <p:pic>
        <p:nvPicPr>
          <p:cNvPr id="479" name="Google Shape;479;p1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80" name="Shape 480"/>
        <p:cNvGrpSpPr/>
        <p:nvPr/>
      </p:nvGrpSpPr>
      <p:grpSpPr>
        <a:xfrm>
          <a:off x="0" y="0"/>
          <a:ext cx="0" cy="0"/>
          <a:chOff x="0" y="0"/>
          <a:chExt cx="0" cy="0"/>
        </a:xfrm>
      </p:grpSpPr>
      <p:pic>
        <p:nvPicPr>
          <p:cNvPr id="481" name="Google Shape;481;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482" name="Shape 482"/>
        <p:cNvGrpSpPr/>
        <p:nvPr/>
      </p:nvGrpSpPr>
      <p:grpSpPr>
        <a:xfrm>
          <a:off x="0" y="0"/>
          <a:ext cx="0" cy="0"/>
          <a:chOff x="0" y="0"/>
          <a:chExt cx="0" cy="0"/>
        </a:xfrm>
      </p:grpSpPr>
      <p:sp>
        <p:nvSpPr>
          <p:cNvPr id="483" name="Google Shape;483;p15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85" name="Shape 485"/>
        <p:cNvGrpSpPr/>
        <p:nvPr/>
      </p:nvGrpSpPr>
      <p:grpSpPr>
        <a:xfrm>
          <a:off x="0" y="0"/>
          <a:ext cx="0" cy="0"/>
          <a:chOff x="0" y="0"/>
          <a:chExt cx="0" cy="0"/>
        </a:xfrm>
      </p:grpSpPr>
      <p:pic>
        <p:nvPicPr>
          <p:cNvPr id="486" name="Google Shape;486;p15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487" name="Shape 487"/>
        <p:cNvGrpSpPr/>
        <p:nvPr/>
      </p:nvGrpSpPr>
      <p:grpSpPr>
        <a:xfrm>
          <a:off x="0" y="0"/>
          <a:ext cx="0" cy="0"/>
          <a:chOff x="0" y="0"/>
          <a:chExt cx="0" cy="0"/>
        </a:xfrm>
      </p:grpSpPr>
      <p:pic>
        <p:nvPicPr>
          <p:cNvPr id="488" name="Google Shape;488;p1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89" name="Shape 489"/>
        <p:cNvGrpSpPr/>
        <p:nvPr/>
      </p:nvGrpSpPr>
      <p:grpSpPr>
        <a:xfrm>
          <a:off x="0" y="0"/>
          <a:ext cx="0" cy="0"/>
          <a:chOff x="0" y="0"/>
          <a:chExt cx="0" cy="0"/>
        </a:xfrm>
      </p:grpSpPr>
      <p:pic>
        <p:nvPicPr>
          <p:cNvPr id="490" name="Google Shape;490;p15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81" name="Shape 81"/>
        <p:cNvGrpSpPr/>
        <p:nvPr/>
      </p:nvGrpSpPr>
      <p:grpSpPr>
        <a:xfrm>
          <a:off x="0" y="0"/>
          <a:ext cx="0" cy="0"/>
          <a:chOff x="0" y="0"/>
          <a:chExt cx="0" cy="0"/>
        </a:xfrm>
      </p:grpSpPr>
      <p:sp>
        <p:nvSpPr>
          <p:cNvPr id="82" name="Google Shape;82;p1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87" name="Shape 87"/>
        <p:cNvGrpSpPr/>
        <p:nvPr/>
      </p:nvGrpSpPr>
      <p:grpSpPr>
        <a:xfrm>
          <a:off x="0" y="0"/>
          <a:ext cx="0" cy="0"/>
          <a:chOff x="0" y="0"/>
          <a:chExt cx="0" cy="0"/>
        </a:xfrm>
      </p:grpSpPr>
      <p:pic>
        <p:nvPicPr>
          <p:cNvPr id="88" name="Google Shape;88;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89" name="Google Shape;89;p2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2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91" name="Shape 91"/>
        <p:cNvGrpSpPr/>
        <p:nvPr/>
      </p:nvGrpSpPr>
      <p:grpSpPr>
        <a:xfrm>
          <a:off x="0" y="0"/>
          <a:ext cx="0" cy="0"/>
          <a:chOff x="0" y="0"/>
          <a:chExt cx="0" cy="0"/>
        </a:xfrm>
      </p:grpSpPr>
      <p:pic>
        <p:nvPicPr>
          <p:cNvPr id="92" name="Google Shape;92;p2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93" name="Google Shape;93;p2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2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99" name="Shape 99"/>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00" name="Shape 100"/>
        <p:cNvGrpSpPr/>
        <p:nvPr/>
      </p:nvGrpSpPr>
      <p:grpSpPr>
        <a:xfrm>
          <a:off x="0" y="0"/>
          <a:ext cx="0" cy="0"/>
          <a:chOff x="0" y="0"/>
          <a:chExt cx="0" cy="0"/>
        </a:xfrm>
      </p:grpSpPr>
      <p:pic>
        <p:nvPicPr>
          <p:cNvPr id="101" name="Google Shape;101;p26"/>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4" name="Google Shape;104;p2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2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2" name="Google Shape;112;p2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6" name="Google Shape;116;p3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0" name="Google Shape;120;p3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22" name="Shape 122"/>
        <p:cNvGrpSpPr/>
        <p:nvPr/>
      </p:nvGrpSpPr>
      <p:grpSpPr>
        <a:xfrm>
          <a:off x="0" y="0"/>
          <a:ext cx="0" cy="0"/>
          <a:chOff x="0" y="0"/>
          <a:chExt cx="0" cy="0"/>
        </a:xfrm>
      </p:grpSpPr>
      <p:sp>
        <p:nvSpPr>
          <p:cNvPr id="123" name="Google Shape;1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4" name="Google Shape;124;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8" name="Google Shape;128;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9" name="Google Shape;1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30" name="Shape 130"/>
        <p:cNvGrpSpPr/>
        <p:nvPr/>
      </p:nvGrpSpPr>
      <p:grpSpPr>
        <a:xfrm>
          <a:off x="0" y="0"/>
          <a:ext cx="0" cy="0"/>
          <a:chOff x="0" y="0"/>
          <a:chExt cx="0" cy="0"/>
        </a:xfrm>
      </p:grpSpPr>
      <p:sp>
        <p:nvSpPr>
          <p:cNvPr id="131" name="Google Shape;131;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2" name="Google Shape;132;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6" name="Google Shape;136;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38" name="Shape 138"/>
        <p:cNvGrpSpPr/>
        <p:nvPr/>
      </p:nvGrpSpPr>
      <p:grpSpPr>
        <a:xfrm>
          <a:off x="0" y="0"/>
          <a:ext cx="0" cy="0"/>
          <a:chOff x="0" y="0"/>
          <a:chExt cx="0" cy="0"/>
        </a:xfrm>
      </p:grpSpPr>
      <p:sp>
        <p:nvSpPr>
          <p:cNvPr id="139" name="Google Shape;13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 name="Google Shape;140;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1" name="Google Shape;141;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42" name="Shape 142"/>
        <p:cNvGrpSpPr/>
        <p:nvPr/>
      </p:nvGrpSpPr>
      <p:grpSpPr>
        <a:xfrm>
          <a:off x="0" y="0"/>
          <a:ext cx="0" cy="0"/>
          <a:chOff x="0" y="0"/>
          <a:chExt cx="0" cy="0"/>
        </a:xfrm>
      </p:grpSpPr>
      <p:sp>
        <p:nvSpPr>
          <p:cNvPr id="143" name="Google Shape;143;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4" name="Google Shape;144;p3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46" name="Shape 146"/>
        <p:cNvGrpSpPr/>
        <p:nvPr/>
      </p:nvGrpSpPr>
      <p:grpSpPr>
        <a:xfrm>
          <a:off x="0" y="0"/>
          <a:ext cx="0" cy="0"/>
          <a:chOff x="0" y="0"/>
          <a:chExt cx="0" cy="0"/>
        </a:xfrm>
      </p:grpSpPr>
      <p:sp>
        <p:nvSpPr>
          <p:cNvPr id="147" name="Google Shape;147;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8" name="Google Shape;148;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 name="Google Shape;14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50" name="Shape 150"/>
        <p:cNvGrpSpPr/>
        <p:nvPr/>
      </p:nvGrpSpPr>
      <p:grpSpPr>
        <a:xfrm>
          <a:off x="0" y="0"/>
          <a:ext cx="0" cy="0"/>
          <a:chOff x="0" y="0"/>
          <a:chExt cx="0" cy="0"/>
        </a:xfrm>
      </p:grpSpPr>
      <p:sp>
        <p:nvSpPr>
          <p:cNvPr id="151" name="Google Shape;151;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2" name="Google Shape;152;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3" name="Google Shape;1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54" name="Shape 154"/>
        <p:cNvGrpSpPr/>
        <p:nvPr/>
      </p:nvGrpSpPr>
      <p:grpSpPr>
        <a:xfrm>
          <a:off x="0" y="0"/>
          <a:ext cx="0" cy="0"/>
          <a:chOff x="0" y="0"/>
          <a:chExt cx="0" cy="0"/>
        </a:xfrm>
      </p:grpSpPr>
      <p:sp>
        <p:nvSpPr>
          <p:cNvPr id="155" name="Google Shape;155;p4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6" name="Google Shape;156;p4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58" name="Shape 158"/>
        <p:cNvGrpSpPr/>
        <p:nvPr/>
      </p:nvGrpSpPr>
      <p:grpSpPr>
        <a:xfrm>
          <a:off x="0" y="0"/>
          <a:ext cx="0" cy="0"/>
          <a:chOff x="0" y="0"/>
          <a:chExt cx="0" cy="0"/>
        </a:xfrm>
      </p:grpSpPr>
      <p:sp>
        <p:nvSpPr>
          <p:cNvPr id="159" name="Google Shape;159;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0" name="Google Shape;160;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62" name="Shape 162"/>
        <p:cNvGrpSpPr/>
        <p:nvPr/>
      </p:nvGrpSpPr>
      <p:grpSpPr>
        <a:xfrm>
          <a:off x="0" y="0"/>
          <a:ext cx="0" cy="0"/>
          <a:chOff x="0" y="0"/>
          <a:chExt cx="0" cy="0"/>
        </a:xfrm>
      </p:grpSpPr>
      <p:sp>
        <p:nvSpPr>
          <p:cNvPr id="163" name="Google Shape;163;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4" name="Google Shape;164;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66" name="Shape 166"/>
        <p:cNvGrpSpPr/>
        <p:nvPr/>
      </p:nvGrpSpPr>
      <p:grpSpPr>
        <a:xfrm>
          <a:off x="0" y="0"/>
          <a:ext cx="0" cy="0"/>
          <a:chOff x="0" y="0"/>
          <a:chExt cx="0" cy="0"/>
        </a:xfrm>
      </p:grpSpPr>
      <p:sp>
        <p:nvSpPr>
          <p:cNvPr id="167" name="Google Shape;167;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68" name="Google Shape;168;p4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70" name="Shape 170"/>
        <p:cNvGrpSpPr/>
        <p:nvPr/>
      </p:nvGrpSpPr>
      <p:grpSpPr>
        <a:xfrm>
          <a:off x="0" y="0"/>
          <a:ext cx="0" cy="0"/>
          <a:chOff x="0" y="0"/>
          <a:chExt cx="0" cy="0"/>
        </a:xfrm>
      </p:grpSpPr>
      <p:sp>
        <p:nvSpPr>
          <p:cNvPr id="171" name="Google Shape;171;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 name="Google Shape;172;p4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74" name="Shape 174"/>
        <p:cNvGrpSpPr/>
        <p:nvPr/>
      </p:nvGrpSpPr>
      <p:grpSpPr>
        <a:xfrm>
          <a:off x="0" y="0"/>
          <a:ext cx="0" cy="0"/>
          <a:chOff x="0" y="0"/>
          <a:chExt cx="0" cy="0"/>
        </a:xfrm>
      </p:grpSpPr>
      <p:sp>
        <p:nvSpPr>
          <p:cNvPr id="175" name="Google Shape;17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 name="Google Shape;176;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7" name="Google Shape;17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4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2" name="Shape 182"/>
        <p:cNvGrpSpPr/>
        <p:nvPr/>
      </p:nvGrpSpPr>
      <p:grpSpPr>
        <a:xfrm>
          <a:off x="0" y="0"/>
          <a:ext cx="0" cy="0"/>
          <a:chOff x="0" y="0"/>
          <a:chExt cx="0" cy="0"/>
        </a:xfrm>
      </p:grpSpPr>
      <p:pic>
        <p:nvPicPr>
          <p:cNvPr id="183" name="Google Shape;183;p48"/>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4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5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5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5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5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5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5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5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06" name="Shape 206"/>
        <p:cNvGrpSpPr/>
        <p:nvPr/>
      </p:nvGrpSpPr>
      <p:grpSpPr>
        <a:xfrm>
          <a:off x="0" y="0"/>
          <a:ext cx="0" cy="0"/>
          <a:chOff x="0" y="0"/>
          <a:chExt cx="0" cy="0"/>
        </a:xfrm>
      </p:grpSpPr>
      <p:pic>
        <p:nvPicPr>
          <p:cNvPr id="207" name="Google Shape;207;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08" name="Shape 208"/>
        <p:cNvGrpSpPr/>
        <p:nvPr/>
      </p:nvGrpSpPr>
      <p:grpSpPr>
        <a:xfrm>
          <a:off x="0" y="0"/>
          <a:ext cx="0" cy="0"/>
          <a:chOff x="0" y="0"/>
          <a:chExt cx="0" cy="0"/>
        </a:xfrm>
      </p:grpSpPr>
      <p:pic>
        <p:nvPicPr>
          <p:cNvPr id="209" name="Google Shape;209;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10" name="Shape 210"/>
        <p:cNvGrpSpPr/>
        <p:nvPr/>
      </p:nvGrpSpPr>
      <p:grpSpPr>
        <a:xfrm>
          <a:off x="0" y="0"/>
          <a:ext cx="0" cy="0"/>
          <a:chOff x="0" y="0"/>
          <a:chExt cx="0" cy="0"/>
        </a:xfrm>
      </p:grpSpPr>
      <p:pic>
        <p:nvPicPr>
          <p:cNvPr id="211" name="Google Shape;211;p6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12" name="Shape 212"/>
        <p:cNvGrpSpPr/>
        <p:nvPr/>
      </p:nvGrpSpPr>
      <p:grpSpPr>
        <a:xfrm>
          <a:off x="0" y="0"/>
          <a:ext cx="0" cy="0"/>
          <a:chOff x="0" y="0"/>
          <a:chExt cx="0" cy="0"/>
        </a:xfrm>
      </p:grpSpPr>
      <p:pic>
        <p:nvPicPr>
          <p:cNvPr id="213" name="Google Shape;213;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14" name="Shape 214"/>
        <p:cNvGrpSpPr/>
        <p:nvPr/>
      </p:nvGrpSpPr>
      <p:grpSpPr>
        <a:xfrm>
          <a:off x="0" y="0"/>
          <a:ext cx="0" cy="0"/>
          <a:chOff x="0" y="0"/>
          <a:chExt cx="0" cy="0"/>
        </a:xfrm>
      </p:grpSpPr>
      <p:pic>
        <p:nvPicPr>
          <p:cNvPr id="215" name="Google Shape;215;p6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19" name="Shape 219"/>
        <p:cNvGrpSpPr/>
        <p:nvPr/>
      </p:nvGrpSpPr>
      <p:grpSpPr>
        <a:xfrm>
          <a:off x="0" y="0"/>
          <a:ext cx="0" cy="0"/>
          <a:chOff x="0" y="0"/>
          <a:chExt cx="0" cy="0"/>
        </a:xfrm>
      </p:grpSpPr>
      <p:pic>
        <p:nvPicPr>
          <p:cNvPr id="220" name="Google Shape;220;p6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6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27" name="Shape 227"/>
        <p:cNvGrpSpPr/>
        <p:nvPr/>
      </p:nvGrpSpPr>
      <p:grpSpPr>
        <a:xfrm>
          <a:off x="0" y="0"/>
          <a:ext cx="0" cy="0"/>
          <a:chOff x="0" y="0"/>
          <a:chExt cx="0" cy="0"/>
        </a:xfrm>
      </p:grpSpPr>
      <p:pic>
        <p:nvPicPr>
          <p:cNvPr id="228" name="Google Shape;228;p6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6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32" name="Shape 232"/>
        <p:cNvGrpSpPr/>
        <p:nvPr/>
      </p:nvGrpSpPr>
      <p:grpSpPr>
        <a:xfrm>
          <a:off x="0" y="0"/>
          <a:ext cx="0" cy="0"/>
          <a:chOff x="0" y="0"/>
          <a:chExt cx="0" cy="0"/>
        </a:xfrm>
      </p:grpSpPr>
      <p:pic>
        <p:nvPicPr>
          <p:cNvPr id="233" name="Google Shape;233;p6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34" name="Shape 234"/>
        <p:cNvGrpSpPr/>
        <p:nvPr/>
      </p:nvGrpSpPr>
      <p:grpSpPr>
        <a:xfrm>
          <a:off x="0" y="0"/>
          <a:ext cx="0" cy="0"/>
          <a:chOff x="0" y="0"/>
          <a:chExt cx="0" cy="0"/>
        </a:xfrm>
      </p:grpSpPr>
      <p:pic>
        <p:nvPicPr>
          <p:cNvPr id="235" name="Google Shape;235;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36" name="Shape 236"/>
        <p:cNvGrpSpPr/>
        <p:nvPr/>
      </p:nvGrpSpPr>
      <p:grpSpPr>
        <a:xfrm>
          <a:off x="0" y="0"/>
          <a:ext cx="0" cy="0"/>
          <a:chOff x="0" y="0"/>
          <a:chExt cx="0" cy="0"/>
        </a:xfrm>
      </p:grpSpPr>
      <p:pic>
        <p:nvPicPr>
          <p:cNvPr id="237" name="Google Shape;237;p7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38" name="Shape 238"/>
        <p:cNvGrpSpPr/>
        <p:nvPr/>
      </p:nvGrpSpPr>
      <p:grpSpPr>
        <a:xfrm>
          <a:off x="0" y="0"/>
          <a:ext cx="0" cy="0"/>
          <a:chOff x="0" y="0"/>
          <a:chExt cx="0" cy="0"/>
        </a:xfrm>
      </p:grpSpPr>
      <p:pic>
        <p:nvPicPr>
          <p:cNvPr id="239" name="Google Shape;239;p7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7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42" name="Shape 242"/>
        <p:cNvGrpSpPr/>
        <p:nvPr/>
      </p:nvGrpSpPr>
      <p:grpSpPr>
        <a:xfrm>
          <a:off x="0" y="0"/>
          <a:ext cx="0" cy="0"/>
          <a:chOff x="0" y="0"/>
          <a:chExt cx="0" cy="0"/>
        </a:xfrm>
      </p:grpSpPr>
      <p:pic>
        <p:nvPicPr>
          <p:cNvPr id="243" name="Google Shape;243;p7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44" name="Shape 244"/>
        <p:cNvGrpSpPr/>
        <p:nvPr/>
      </p:nvGrpSpPr>
      <p:grpSpPr>
        <a:xfrm>
          <a:off x="0" y="0"/>
          <a:ext cx="0" cy="0"/>
          <a:chOff x="0" y="0"/>
          <a:chExt cx="0" cy="0"/>
        </a:xfrm>
      </p:grpSpPr>
      <p:pic>
        <p:nvPicPr>
          <p:cNvPr id="245" name="Google Shape;245;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8" name="Shape 248"/>
        <p:cNvGrpSpPr/>
        <p:nvPr/>
      </p:nvGrpSpPr>
      <p:grpSpPr>
        <a:xfrm>
          <a:off x="0" y="0"/>
          <a:ext cx="0" cy="0"/>
          <a:chOff x="0" y="0"/>
          <a:chExt cx="0" cy="0"/>
        </a:xfrm>
      </p:grpSpPr>
      <p:sp>
        <p:nvSpPr>
          <p:cNvPr id="249" name="Google Shape;249;p7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50" name="Google Shape;250;p7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51" name="Google Shape;251;p7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4" name="Google Shape;25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5" name="Google Shape;25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257" name="Shape 257"/>
        <p:cNvGrpSpPr/>
        <p:nvPr/>
      </p:nvGrpSpPr>
      <p:grpSpPr>
        <a:xfrm>
          <a:off x="0" y="0"/>
          <a:ext cx="0" cy="0"/>
          <a:chOff x="0" y="0"/>
          <a:chExt cx="0" cy="0"/>
        </a:xfrm>
      </p:grpSpPr>
      <p:pic>
        <p:nvPicPr>
          <p:cNvPr id="258" name="Google Shape;258;p80"/>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81"/>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261" name="Shape 261"/>
        <p:cNvGrpSpPr/>
        <p:nvPr/>
      </p:nvGrpSpPr>
      <p:grpSpPr>
        <a:xfrm>
          <a:off x="0" y="0"/>
          <a:ext cx="0" cy="0"/>
          <a:chOff x="0" y="0"/>
          <a:chExt cx="0" cy="0"/>
        </a:xfrm>
      </p:grpSpPr>
      <p:sp>
        <p:nvSpPr>
          <p:cNvPr id="262" name="Google Shape;262;p82"/>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82"/>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64" name="Google Shape;264;p8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82"/>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6" name="Google Shape;266;p82"/>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7" name="Google Shape;267;p82"/>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68" name="Google Shape;268;p82"/>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69" name="Google Shape;269;p82"/>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270" name="Google Shape;270;p82"/>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1" name="Google Shape;271;p8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82"/>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3" name="Google Shape;273;p82"/>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4" name="Google Shape;274;p82"/>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75" name="Google Shape;275;p82"/>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76" name="Google Shape;276;p82"/>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77" name="Google Shape;277;p8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8" name="Google Shape;278;p8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82"/>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0" name="Google Shape;280;p82"/>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1" name="Google Shape;281;p82"/>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82" name="Google Shape;282;p82"/>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83" name="Google Shape;283;p82"/>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284" name="Google Shape;284;p8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83"/>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287" name="Shape 287"/>
        <p:cNvGrpSpPr/>
        <p:nvPr/>
      </p:nvGrpSpPr>
      <p:grpSpPr>
        <a:xfrm>
          <a:off x="0" y="0"/>
          <a:ext cx="0" cy="0"/>
          <a:chOff x="0" y="0"/>
          <a:chExt cx="0" cy="0"/>
        </a:xfrm>
      </p:grpSpPr>
      <p:sp>
        <p:nvSpPr>
          <p:cNvPr id="288" name="Google Shape;288;p84"/>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85"/>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291" name="Shape 291"/>
        <p:cNvGrpSpPr/>
        <p:nvPr/>
      </p:nvGrpSpPr>
      <p:grpSpPr>
        <a:xfrm>
          <a:off x="0" y="0"/>
          <a:ext cx="0" cy="0"/>
          <a:chOff x="0" y="0"/>
          <a:chExt cx="0" cy="0"/>
        </a:xfrm>
      </p:grpSpPr>
      <p:sp>
        <p:nvSpPr>
          <p:cNvPr id="292" name="Google Shape;292;p86"/>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293" name="Shape 293"/>
        <p:cNvGrpSpPr/>
        <p:nvPr/>
      </p:nvGrpSpPr>
      <p:grpSpPr>
        <a:xfrm>
          <a:off x="0" y="0"/>
          <a:ext cx="0" cy="0"/>
          <a:chOff x="0" y="0"/>
          <a:chExt cx="0" cy="0"/>
        </a:xfrm>
      </p:grpSpPr>
      <p:pic>
        <p:nvPicPr>
          <p:cNvPr id="294" name="Google Shape;294;p8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5" name="Google Shape;295;p87"/>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6" name="Google Shape;296;p87"/>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297" name="Shape 297"/>
        <p:cNvGrpSpPr/>
        <p:nvPr/>
      </p:nvGrpSpPr>
      <p:grpSpPr>
        <a:xfrm>
          <a:off x="0" y="0"/>
          <a:ext cx="0" cy="0"/>
          <a:chOff x="0" y="0"/>
          <a:chExt cx="0" cy="0"/>
        </a:xfrm>
      </p:grpSpPr>
      <p:pic>
        <p:nvPicPr>
          <p:cNvPr id="298" name="Google Shape;298;p88"/>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299" name="Google Shape;299;p88"/>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 name="Google Shape;300;p88"/>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89"/>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9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305" name="Shape 305"/>
        <p:cNvGrpSpPr/>
        <p:nvPr/>
      </p:nvGrpSpPr>
      <p:grpSpPr>
        <a:xfrm>
          <a:off x="0" y="0"/>
          <a:ext cx="0" cy="0"/>
          <a:chOff x="0" y="0"/>
          <a:chExt cx="0" cy="0"/>
        </a:xfrm>
      </p:grpSpPr>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06" name="Shape 306"/>
        <p:cNvGrpSpPr/>
        <p:nvPr/>
      </p:nvGrpSpPr>
      <p:grpSpPr>
        <a:xfrm>
          <a:off x="0" y="0"/>
          <a:ext cx="0" cy="0"/>
          <a:chOff x="0" y="0"/>
          <a:chExt cx="0" cy="0"/>
        </a:xfrm>
      </p:grpSpPr>
      <p:pic>
        <p:nvPicPr>
          <p:cNvPr id="307" name="Google Shape;307;p92"/>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308" name="Shape 308"/>
        <p:cNvGrpSpPr/>
        <p:nvPr/>
      </p:nvGrpSpPr>
      <p:grpSpPr>
        <a:xfrm>
          <a:off x="0" y="0"/>
          <a:ext cx="0" cy="0"/>
          <a:chOff x="0" y="0"/>
          <a:chExt cx="0" cy="0"/>
        </a:xfrm>
      </p:grpSpPr>
      <p:sp>
        <p:nvSpPr>
          <p:cNvPr id="309" name="Google Shape;309;p9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0" name="Google Shape;310;p9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1" name="Google Shape;311;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312" name="Shape 312"/>
        <p:cNvGrpSpPr/>
        <p:nvPr/>
      </p:nvGrpSpPr>
      <p:grpSpPr>
        <a:xfrm>
          <a:off x="0" y="0"/>
          <a:ext cx="0" cy="0"/>
          <a:chOff x="0" y="0"/>
          <a:chExt cx="0" cy="0"/>
        </a:xfrm>
      </p:grpSpPr>
      <p:sp>
        <p:nvSpPr>
          <p:cNvPr id="313" name="Google Shape;313;p9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4" name="Google Shape;314;p9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5" name="Google Shape;315;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16" name="Shape 316"/>
        <p:cNvGrpSpPr/>
        <p:nvPr/>
      </p:nvGrpSpPr>
      <p:grpSpPr>
        <a:xfrm>
          <a:off x="0" y="0"/>
          <a:ext cx="0" cy="0"/>
          <a:chOff x="0" y="0"/>
          <a:chExt cx="0" cy="0"/>
        </a:xfrm>
      </p:grpSpPr>
      <p:pic>
        <p:nvPicPr>
          <p:cNvPr id="317" name="Google Shape;317;p9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18" name="Shape 318"/>
        <p:cNvGrpSpPr/>
        <p:nvPr/>
      </p:nvGrpSpPr>
      <p:grpSpPr>
        <a:xfrm>
          <a:off x="0" y="0"/>
          <a:ext cx="0" cy="0"/>
          <a:chOff x="0" y="0"/>
          <a:chExt cx="0" cy="0"/>
        </a:xfrm>
      </p:grpSpPr>
      <p:pic>
        <p:nvPicPr>
          <p:cNvPr id="319" name="Google Shape;319;p9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0" name="Shape 320"/>
        <p:cNvGrpSpPr/>
        <p:nvPr/>
      </p:nvGrpSpPr>
      <p:grpSpPr>
        <a:xfrm>
          <a:off x="0" y="0"/>
          <a:ext cx="0" cy="0"/>
          <a:chOff x="0" y="0"/>
          <a:chExt cx="0" cy="0"/>
        </a:xfrm>
      </p:grpSpPr>
      <p:pic>
        <p:nvPicPr>
          <p:cNvPr id="321" name="Google Shape;321;p9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22" name="Shape 322"/>
        <p:cNvGrpSpPr/>
        <p:nvPr/>
      </p:nvGrpSpPr>
      <p:grpSpPr>
        <a:xfrm>
          <a:off x="0" y="0"/>
          <a:ext cx="0" cy="0"/>
          <a:chOff x="0" y="0"/>
          <a:chExt cx="0" cy="0"/>
        </a:xfrm>
      </p:grpSpPr>
      <p:pic>
        <p:nvPicPr>
          <p:cNvPr id="323" name="Google Shape;323;p9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24" name="Shape 324"/>
        <p:cNvGrpSpPr/>
        <p:nvPr/>
      </p:nvGrpSpPr>
      <p:grpSpPr>
        <a:xfrm>
          <a:off x="0" y="0"/>
          <a:ext cx="0" cy="0"/>
          <a:chOff x="0" y="0"/>
          <a:chExt cx="0" cy="0"/>
        </a:xfrm>
      </p:grpSpPr>
      <p:pic>
        <p:nvPicPr>
          <p:cNvPr id="325" name="Google Shape;325;p9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26" name="Shape 326"/>
        <p:cNvGrpSpPr/>
        <p:nvPr/>
      </p:nvGrpSpPr>
      <p:grpSpPr>
        <a:xfrm>
          <a:off x="0" y="0"/>
          <a:ext cx="0" cy="0"/>
          <a:chOff x="0" y="0"/>
          <a:chExt cx="0" cy="0"/>
        </a:xfrm>
      </p:grpSpPr>
      <p:pic>
        <p:nvPicPr>
          <p:cNvPr id="327" name="Google Shape;327;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28" name="Shape 328"/>
        <p:cNvGrpSpPr/>
        <p:nvPr/>
      </p:nvGrpSpPr>
      <p:grpSpPr>
        <a:xfrm>
          <a:off x="0" y="0"/>
          <a:ext cx="0" cy="0"/>
          <a:chOff x="0" y="0"/>
          <a:chExt cx="0" cy="0"/>
        </a:xfrm>
      </p:grpSpPr>
      <p:pic>
        <p:nvPicPr>
          <p:cNvPr id="329" name="Google Shape;329;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30" name="Shape 330"/>
        <p:cNvGrpSpPr/>
        <p:nvPr/>
      </p:nvGrpSpPr>
      <p:grpSpPr>
        <a:xfrm>
          <a:off x="0" y="0"/>
          <a:ext cx="0" cy="0"/>
          <a:chOff x="0" y="0"/>
          <a:chExt cx="0" cy="0"/>
        </a:xfrm>
      </p:grpSpPr>
      <p:pic>
        <p:nvPicPr>
          <p:cNvPr id="331" name="Google Shape;331;p10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332" name="Shape 332"/>
        <p:cNvGrpSpPr/>
        <p:nvPr/>
      </p:nvGrpSpPr>
      <p:grpSpPr>
        <a:xfrm>
          <a:off x="0" y="0"/>
          <a:ext cx="0" cy="0"/>
          <a:chOff x="0" y="0"/>
          <a:chExt cx="0" cy="0"/>
        </a:xfrm>
      </p:grpSpPr>
      <p:pic>
        <p:nvPicPr>
          <p:cNvPr id="333" name="Google Shape;333;p1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6.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theme" Target="../theme/theme5.xml"/><Relationship Id="rId12"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9" Type="http://schemas.openxmlformats.org/officeDocument/2006/relationships/slideLayout" Target="../slideLayouts/slideLayout84.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31" Type="http://schemas.openxmlformats.org/officeDocument/2006/relationships/slideLayout" Target="../slideLayouts/slideLayout106.xml"/><Relationship Id="rId30" Type="http://schemas.openxmlformats.org/officeDocument/2006/relationships/slideLayout" Target="../slideLayouts/slideLayout105.xml"/><Relationship Id="rId33" Type="http://schemas.openxmlformats.org/officeDocument/2006/relationships/theme" Target="../theme/theme4.xml"/><Relationship Id="rId32" Type="http://schemas.openxmlformats.org/officeDocument/2006/relationships/slideLayout" Target="../slideLayouts/slideLayout107.xml"/><Relationship Id="rId20" Type="http://schemas.openxmlformats.org/officeDocument/2006/relationships/slideLayout" Target="../slideLayouts/slideLayout95.xml"/><Relationship Id="rId22" Type="http://schemas.openxmlformats.org/officeDocument/2006/relationships/slideLayout" Target="../slideLayouts/slideLayout97.xml"/><Relationship Id="rId21" Type="http://schemas.openxmlformats.org/officeDocument/2006/relationships/slideLayout" Target="../slideLayouts/slideLayout96.xml"/><Relationship Id="rId24" Type="http://schemas.openxmlformats.org/officeDocument/2006/relationships/slideLayout" Target="../slideLayouts/slideLayout99.xml"/><Relationship Id="rId23" Type="http://schemas.openxmlformats.org/officeDocument/2006/relationships/slideLayout" Target="../slideLayouts/slideLayout98.xml"/><Relationship Id="rId26" Type="http://schemas.openxmlformats.org/officeDocument/2006/relationships/slideLayout" Target="../slideLayouts/slideLayout101.xml"/><Relationship Id="rId25" Type="http://schemas.openxmlformats.org/officeDocument/2006/relationships/slideLayout" Target="../slideLayouts/slideLayout100.xml"/><Relationship Id="rId28" Type="http://schemas.openxmlformats.org/officeDocument/2006/relationships/slideLayout" Target="../slideLayouts/slideLayout103.xml"/><Relationship Id="rId27" Type="http://schemas.openxmlformats.org/officeDocument/2006/relationships/slideLayout" Target="../slideLayouts/slideLayout102.xml"/><Relationship Id="rId29" Type="http://schemas.openxmlformats.org/officeDocument/2006/relationships/slideLayout" Target="../slideLayouts/slideLayout104.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3" Type="http://schemas.openxmlformats.org/officeDocument/2006/relationships/slideLayout" Target="../slideLayouts/slideLayout88.xml"/><Relationship Id="rId12" Type="http://schemas.openxmlformats.org/officeDocument/2006/relationships/slideLayout" Target="../slideLayouts/slideLayout87.xml"/><Relationship Id="rId15" Type="http://schemas.openxmlformats.org/officeDocument/2006/relationships/slideLayout" Target="../slideLayouts/slideLayout90.xml"/><Relationship Id="rId14" Type="http://schemas.openxmlformats.org/officeDocument/2006/relationships/slideLayout" Target="../slideLayouts/slideLayout89.xml"/><Relationship Id="rId17" Type="http://schemas.openxmlformats.org/officeDocument/2006/relationships/slideLayout" Target="../slideLayouts/slideLayout92.xml"/><Relationship Id="rId16" Type="http://schemas.openxmlformats.org/officeDocument/2006/relationships/slideLayout" Target="../slideLayouts/slideLayout91.xml"/><Relationship Id="rId19" Type="http://schemas.openxmlformats.org/officeDocument/2006/relationships/slideLayout" Target="../slideLayouts/slideLayout94.xml"/><Relationship Id="rId18"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31" Type="http://schemas.openxmlformats.org/officeDocument/2006/relationships/slideLayout" Target="../slideLayouts/slideLayout138.xml"/><Relationship Id="rId30" Type="http://schemas.openxmlformats.org/officeDocument/2006/relationships/slideLayout" Target="../slideLayouts/slideLayout137.xml"/><Relationship Id="rId33" Type="http://schemas.openxmlformats.org/officeDocument/2006/relationships/slideLayout" Target="../slideLayouts/slideLayout140.xml"/><Relationship Id="rId32" Type="http://schemas.openxmlformats.org/officeDocument/2006/relationships/slideLayout" Target="../slideLayouts/slideLayout139.xml"/><Relationship Id="rId35" Type="http://schemas.openxmlformats.org/officeDocument/2006/relationships/theme" Target="../theme/theme3.xml"/><Relationship Id="rId34" Type="http://schemas.openxmlformats.org/officeDocument/2006/relationships/slideLayout" Target="../slideLayouts/slideLayout141.xml"/><Relationship Id="rId20" Type="http://schemas.openxmlformats.org/officeDocument/2006/relationships/slideLayout" Target="../slideLayouts/slideLayout127.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26" Type="http://schemas.openxmlformats.org/officeDocument/2006/relationships/slideLayout" Target="../slideLayouts/slideLayout133.xml"/><Relationship Id="rId25" Type="http://schemas.openxmlformats.org/officeDocument/2006/relationships/slideLayout" Target="../slideLayouts/slideLayout132.xml"/><Relationship Id="rId28" Type="http://schemas.openxmlformats.org/officeDocument/2006/relationships/slideLayout" Target="../slideLayouts/slideLayout135.xml"/><Relationship Id="rId27" Type="http://schemas.openxmlformats.org/officeDocument/2006/relationships/slideLayout" Target="../slideLayouts/slideLayout134.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9" Type="http://schemas.openxmlformats.org/officeDocument/2006/relationships/slideLayout" Target="../slideLayouts/slideLayout126.xml"/><Relationship Id="rId18"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11" Type="http://schemas.openxmlformats.org/officeDocument/2006/relationships/slideLayout" Target="../slideLayouts/slideLayout152.xml"/><Relationship Id="rId10" Type="http://schemas.openxmlformats.org/officeDocument/2006/relationships/slideLayout" Target="../slideLayouts/slideLayout151.xml"/><Relationship Id="rId1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5" name="Google Shape;225;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26" name="Google Shape;226;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62" name="Shape 462"/>
        <p:cNvGrpSpPr/>
        <p:nvPr/>
      </p:nvGrpSpPr>
      <p:grpSpPr>
        <a:xfrm>
          <a:off x="0" y="0"/>
          <a:ext cx="0" cy="0"/>
          <a:chOff x="0" y="0"/>
          <a:chExt cx="0" cy="0"/>
        </a:xfrm>
      </p:grpSpPr>
      <p:sp>
        <p:nvSpPr>
          <p:cNvPr id="463" name="Google Shape;463;p1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64" name="Google Shape;464;p1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65" name="Google Shape;465;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xml"/><Relationship Id="rId3" Type="http://schemas.openxmlformats.org/officeDocument/2006/relationships/image" Target="../media/image8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12.xml"/><Relationship Id="rId3"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14.xml"/><Relationship Id="rId3" Type="http://schemas.openxmlformats.org/officeDocument/2006/relationships/image" Target="../media/image9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xml"/><Relationship Id="rId3" Type="http://schemas.openxmlformats.org/officeDocument/2006/relationships/image" Target="../media/image1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xml"/><Relationship Id="rId3" Type="http://schemas.openxmlformats.org/officeDocument/2006/relationships/image" Target="../media/image12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8.xml"/><Relationship Id="rId3" Type="http://schemas.openxmlformats.org/officeDocument/2006/relationships/image" Target="../media/image107.png"/><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6.xml"/><Relationship Id="rId3" Type="http://schemas.openxmlformats.org/officeDocument/2006/relationships/image" Target="../media/image9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27.xml"/><Relationship Id="rId3" Type="http://schemas.openxmlformats.org/officeDocument/2006/relationships/image" Target="../media/image10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1.xml"/><Relationship Id="rId3" Type="http://schemas.openxmlformats.org/officeDocument/2006/relationships/image" Target="../media/image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32.xml"/><Relationship Id="rId3" Type="http://schemas.openxmlformats.org/officeDocument/2006/relationships/image" Target="../media/image1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4.xml"/><Relationship Id="rId3" Type="http://schemas.openxmlformats.org/officeDocument/2006/relationships/image" Target="../media/image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5.xml"/><Relationship Id="rId3" Type="http://schemas.openxmlformats.org/officeDocument/2006/relationships/image" Target="../media/image98.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8.xml"/><Relationship Id="rId3" Type="http://schemas.openxmlformats.org/officeDocument/2006/relationships/image" Target="../media/image117.png"/><Relationship Id="rId4" Type="http://schemas.openxmlformats.org/officeDocument/2006/relationships/image" Target="../media/image105.png"/><Relationship Id="rId5" Type="http://schemas.openxmlformats.org/officeDocument/2006/relationships/image" Target="../media/image123.png"/><Relationship Id="rId6" Type="http://schemas.openxmlformats.org/officeDocument/2006/relationships/image" Target="../media/image113.png"/><Relationship Id="rId7" Type="http://schemas.openxmlformats.org/officeDocument/2006/relationships/image" Target="../media/image1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 Id="rId3" Type="http://schemas.openxmlformats.org/officeDocument/2006/relationships/image" Target="../media/image87.png"/><Relationship Id="rId4" Type="http://schemas.openxmlformats.org/officeDocument/2006/relationships/image" Target="../media/image85.png"/><Relationship Id="rId9" Type="http://schemas.openxmlformats.org/officeDocument/2006/relationships/slide" Target="/ppt/slides/slide10.xml"/><Relationship Id="rId5" Type="http://schemas.openxmlformats.org/officeDocument/2006/relationships/slide" Target="/ppt/slides/slide10.xml"/><Relationship Id="rId6" Type="http://schemas.openxmlformats.org/officeDocument/2006/relationships/slide" Target="/ppt/slides/slide15.xml"/><Relationship Id="rId7" Type="http://schemas.openxmlformats.org/officeDocument/2006/relationships/slide" Target="/ppt/slides/slide22.xml"/><Relationship Id="rId8" Type="http://schemas.openxmlformats.org/officeDocument/2006/relationships/slide" Target="/ppt/slides/slide37.xml"/><Relationship Id="rId11" Type="http://schemas.openxmlformats.org/officeDocument/2006/relationships/slide" Target="/ppt/slides/slide37.xml"/><Relationship Id="rId10" Type="http://schemas.openxmlformats.org/officeDocument/2006/relationships/slide" Target="/ppt/slides/slide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0.xml"/><Relationship Id="rId3" Type="http://schemas.openxmlformats.org/officeDocument/2006/relationships/image" Target="../media/image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41.xml"/><Relationship Id="rId3"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4.xml"/><Relationship Id="rId3" Type="http://schemas.openxmlformats.org/officeDocument/2006/relationships/image" Target="../media/image119.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5.xml"/><Relationship Id="rId3" Type="http://schemas.openxmlformats.org/officeDocument/2006/relationships/image" Target="../media/image1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6.xml"/><Relationship Id="rId3"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7.xml"/><Relationship Id="rId3" Type="http://schemas.openxmlformats.org/officeDocument/2006/relationships/image" Target="../media/image98.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8.xml"/><Relationship Id="rId3" Type="http://schemas.openxmlformats.org/officeDocument/2006/relationships/image" Target="../media/image98.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9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0.xml"/><Relationship Id="rId3" Type="http://schemas.openxmlformats.org/officeDocument/2006/relationships/image" Target="../media/image1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1.xml"/><Relationship Id="rId3" Type="http://schemas.openxmlformats.org/officeDocument/2006/relationships/image" Target="../media/image1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2.xml"/><Relationship Id="rId3" Type="http://schemas.openxmlformats.org/officeDocument/2006/relationships/image" Target="../media/image10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53.xml"/><Relationship Id="rId3" Type="http://schemas.openxmlformats.org/officeDocument/2006/relationships/image" Target="../media/image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4.xml"/><Relationship Id="rId3" Type="http://schemas.openxmlformats.org/officeDocument/2006/relationships/image" Target="../media/image10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1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56.xml"/><Relationship Id="rId3" Type="http://schemas.openxmlformats.org/officeDocument/2006/relationships/image" Target="../media/image118.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7.xml"/><Relationship Id="rId3" Type="http://schemas.openxmlformats.org/officeDocument/2006/relationships/image" Target="../media/image112.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8.xml"/><Relationship Id="rId3" Type="http://schemas.openxmlformats.org/officeDocument/2006/relationships/image" Target="../media/image112.png"/><Relationship Id="rId4" Type="http://schemas.openxmlformats.org/officeDocument/2006/relationships/image" Target="../media/image22.png"/><Relationship Id="rId5" Type="http://schemas.openxmlformats.org/officeDocument/2006/relationships/hyperlink" Target="https://docs.google.com/document/d/1DFXV0mj_N8MEjXUv6aVE1KDgncADT4eR4YJ2cb1vFzc/edi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3.xml"/><Relationship Id="rId3" Type="http://schemas.openxmlformats.org/officeDocument/2006/relationships/image" Target="../media/image1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xml"/><Relationship Id="rId3"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9.xml"/><Relationship Id="rId3"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5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496" name="Google Shape;496;p159"/>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497" name="Google Shape;497;p159"/>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68"/>
          <p:cNvSpPr txBox="1"/>
          <p:nvPr/>
        </p:nvSpPr>
        <p:spPr>
          <a:xfrm>
            <a:off x="812253" y="1925250"/>
            <a:ext cx="75195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Ejemplos de asincronismo: </a:t>
            </a:r>
            <a:r>
              <a:rPr b="1" lang="es" sz="4000">
                <a:solidFill>
                  <a:schemeClr val="accent6"/>
                </a:solidFill>
                <a:latin typeface="DM Sans"/>
                <a:ea typeface="DM Sans"/>
                <a:cs typeface="DM Sans"/>
                <a:sym typeface="DM Sans"/>
              </a:rPr>
              <a:t>SetTimeout y SetInterval</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setTimeout</a:t>
            </a:r>
            <a:endParaRPr b="1" i="0" sz="4000" u="none" cap="none" strike="noStrike">
              <a:solidFill>
                <a:schemeClr val="dk1"/>
              </a:solidFill>
              <a:latin typeface="DM Sans"/>
              <a:ea typeface="DM Sans"/>
              <a:cs typeface="DM Sans"/>
              <a:sym typeface="DM Sans"/>
            </a:endParaRPr>
          </a:p>
        </p:txBody>
      </p:sp>
      <p:sp>
        <p:nvSpPr>
          <p:cNvPr id="621" name="Google Shape;621;p169"/>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setTimeout se utiliza para establecer un temporizador que ejecute una tarea después de un determinado tiempo. permite entender en un par de líneas la idea del asincronismo.</a:t>
            </a:r>
            <a:endParaRPr sz="1350">
              <a:latin typeface="DM Sans"/>
              <a:ea typeface="DM Sans"/>
              <a:cs typeface="DM Sans"/>
              <a:sym typeface="DM Sans"/>
            </a:endParaRPr>
          </a:p>
        </p:txBody>
      </p:sp>
      <p:sp>
        <p:nvSpPr>
          <p:cNvPr id="622" name="Google Shape;622;p169"/>
          <p:cNvSpPr txBox="1"/>
          <p:nvPr/>
        </p:nvSpPr>
        <p:spPr>
          <a:xfrm>
            <a:off x="457200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 diferencia de una operación síncrona,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podremos notar como setTimeout inicia su ejecución, y una vez que haya transcurrido el tiempo, veremos el resultado, </a:t>
            </a:r>
            <a:r>
              <a:rPr b="1" lang="es" sz="1350">
                <a:latin typeface="DM Sans"/>
                <a:ea typeface="DM Sans"/>
                <a:cs typeface="DM Sans"/>
                <a:sym typeface="DM Sans"/>
              </a:rPr>
              <a:t>aun cuando el resto de las operaciones hayan terminado</a:t>
            </a:r>
            <a:r>
              <a:rPr lang="es" sz="1350">
                <a:latin typeface="DM Sans"/>
                <a:ea typeface="DM Sans"/>
                <a:cs typeface="DM Sans"/>
                <a:sym typeface="DM Sans"/>
              </a:rPr>
              <a:t>.</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70"/>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setTimeout</a:t>
            </a:r>
            <a:endParaRPr b="1" sz="3100">
              <a:solidFill>
                <a:schemeClr val="lt1"/>
              </a:solidFill>
              <a:latin typeface="DM Sans"/>
              <a:ea typeface="DM Sans"/>
              <a:cs typeface="DM Sans"/>
              <a:sym typeface="DM Sans"/>
            </a:endParaRPr>
          </a:p>
        </p:txBody>
      </p:sp>
      <p:sp>
        <p:nvSpPr>
          <p:cNvPr id="628" name="Google Shape;628;p170"/>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629" name="Google Shape;629;p170"/>
          <p:cNvPicPr preferRelativeResize="0"/>
          <p:nvPr/>
        </p:nvPicPr>
        <p:blipFill>
          <a:blip r:embed="rId3">
            <a:alphaModFix/>
          </a:blip>
          <a:stretch>
            <a:fillRect/>
          </a:stretch>
        </p:blipFill>
        <p:spPr>
          <a:xfrm>
            <a:off x="760525" y="1036275"/>
            <a:ext cx="7618200" cy="34088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setInterval</a:t>
            </a:r>
            <a:endParaRPr b="1" i="0" sz="4000" u="none" cap="none" strike="noStrike">
              <a:solidFill>
                <a:schemeClr val="dk1"/>
              </a:solidFill>
              <a:latin typeface="DM Sans"/>
              <a:ea typeface="DM Sans"/>
              <a:cs typeface="DM Sans"/>
              <a:sym typeface="DM Sans"/>
            </a:endParaRPr>
          </a:p>
        </p:txBody>
      </p:sp>
      <p:sp>
        <p:nvSpPr>
          <p:cNvPr id="635" name="Google Shape;635;p171"/>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setInterval funciona como setTimeout, la diferencia radica en que éste reiniciará el conteo y ejecutará la tarea nuevamente cada vez que se cumpla dicho intervalo de tiempo.</a:t>
            </a:r>
            <a:endParaRPr sz="1350">
              <a:latin typeface="DM Sans"/>
              <a:ea typeface="DM Sans"/>
              <a:cs typeface="DM Sans"/>
              <a:sym typeface="DM Sans"/>
            </a:endParaRPr>
          </a:p>
        </p:txBody>
      </p:sp>
      <p:sp>
        <p:nvSpPr>
          <p:cNvPr id="636" name="Google Shape;636;p171"/>
          <p:cNvSpPr txBox="1"/>
          <p:nvPr/>
        </p:nvSpPr>
        <p:spPr>
          <a:xfrm>
            <a:off x="457200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 timer devuelve un </a:t>
            </a:r>
            <a:r>
              <a:rPr b="1" lang="es" sz="1350">
                <a:latin typeface="DM Sans"/>
                <a:ea typeface="DM Sans"/>
                <a:cs typeface="DM Sans"/>
                <a:sym typeface="DM Sans"/>
              </a:rPr>
              <a:t>apagador</a:t>
            </a:r>
            <a:r>
              <a:rPr lang="es" sz="1350">
                <a:latin typeface="DM Sans"/>
                <a:ea typeface="DM Sans"/>
                <a:cs typeface="DM Sans"/>
                <a:sym typeface="DM Sans"/>
              </a:rPr>
              <a:t> el cual permite detener el intervalo cuando se cumpla cierta operación.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Suele utilizarse mucho para poner tiempos límites en alguna página para llenar formularios (Hay ciertas páginas que te dan tiempo límite para hacer la operación, O TE BOTAN).</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72"/>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setInterval</a:t>
            </a:r>
            <a:endParaRPr b="1" sz="3100">
              <a:solidFill>
                <a:schemeClr val="lt1"/>
              </a:solidFill>
              <a:latin typeface="DM Sans"/>
              <a:ea typeface="DM Sans"/>
              <a:cs typeface="DM Sans"/>
              <a:sym typeface="DM Sans"/>
            </a:endParaRPr>
          </a:p>
        </p:txBody>
      </p:sp>
      <p:sp>
        <p:nvSpPr>
          <p:cNvPr id="642" name="Google Shape;642;p172"/>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643" name="Google Shape;643;p172"/>
          <p:cNvPicPr preferRelativeResize="0"/>
          <p:nvPr/>
        </p:nvPicPr>
        <p:blipFill>
          <a:blip r:embed="rId3">
            <a:alphaModFix/>
          </a:blip>
          <a:stretch>
            <a:fillRect/>
          </a:stretch>
        </p:blipFill>
        <p:spPr>
          <a:xfrm>
            <a:off x="783912" y="1066399"/>
            <a:ext cx="7576174" cy="3523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73"/>
          <p:cNvSpPr txBox="1"/>
          <p:nvPr/>
        </p:nvSpPr>
        <p:spPr>
          <a:xfrm>
            <a:off x="1461288"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Más allá de la memoria…</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manejo de archivos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74"/>
          <p:cNvSpPr txBox="1"/>
          <p:nvPr/>
        </p:nvSpPr>
        <p:spPr>
          <a:xfrm>
            <a:off x="457725" y="516950"/>
            <a:ext cx="59700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problema: persistencia en memoria</a:t>
            </a:r>
            <a:endParaRPr b="1" i="0" sz="4000" u="none" cap="none" strike="noStrike">
              <a:solidFill>
                <a:schemeClr val="dk1"/>
              </a:solidFill>
              <a:latin typeface="DM Sans"/>
              <a:ea typeface="DM Sans"/>
              <a:cs typeface="DM Sans"/>
              <a:sym typeface="DM Sans"/>
            </a:endParaRPr>
          </a:p>
        </p:txBody>
      </p:sp>
      <p:sp>
        <p:nvSpPr>
          <p:cNvPr id="654" name="Google Shape;654;p174"/>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Cuando comenzamos a manejar más información, nos encontraremos con una de las grandes molestias del programador: tener que comenzar desde 0 cada vez que el </a:t>
            </a:r>
            <a:r>
              <a:rPr lang="es" sz="1350">
                <a:latin typeface="DM Sans"/>
                <a:ea typeface="DM Sans"/>
                <a:cs typeface="DM Sans"/>
                <a:sym typeface="DM Sans"/>
              </a:rPr>
              <a:t>programa termina su ejecución.</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Todas las cosas que creamos, movimos o trabajamos desaparecen, ya que </a:t>
            </a:r>
            <a:r>
              <a:rPr b="1" lang="es" sz="1350">
                <a:latin typeface="DM Sans"/>
                <a:ea typeface="DM Sans"/>
                <a:cs typeface="DM Sans"/>
                <a:sym typeface="DM Sans"/>
              </a:rPr>
              <a:t>sólo persiste en memoria</a:t>
            </a:r>
            <a:r>
              <a:rPr lang="es" sz="1350">
                <a:latin typeface="DM Sans"/>
                <a:ea typeface="DM Sans"/>
                <a:cs typeface="DM Sans"/>
                <a:sym typeface="DM Sans"/>
              </a:rPr>
              <a:t>, y esta se borra automáticamente al finalizar el programa.</a:t>
            </a:r>
            <a:endParaRPr sz="1350">
              <a:latin typeface="DM Sans"/>
              <a:ea typeface="DM Sans"/>
              <a:cs typeface="DM Sans"/>
              <a:sym typeface="DM Sans"/>
            </a:endParaRPr>
          </a:p>
        </p:txBody>
      </p:sp>
      <p:sp>
        <p:nvSpPr>
          <p:cNvPr id="655" name="Google Shape;655;p174"/>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656" name="Google Shape;656;p174"/>
          <p:cNvPicPr preferRelativeResize="0"/>
          <p:nvPr/>
        </p:nvPicPr>
        <p:blipFill>
          <a:blip r:embed="rId3">
            <a:alphaModFix/>
          </a:blip>
          <a:stretch>
            <a:fillRect/>
          </a:stretch>
        </p:blipFill>
        <p:spPr>
          <a:xfrm>
            <a:off x="5229150" y="1809950"/>
            <a:ext cx="3407700" cy="1744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75"/>
          <p:cNvSpPr txBox="1"/>
          <p:nvPr/>
        </p:nvSpPr>
        <p:spPr>
          <a:xfrm>
            <a:off x="457725" y="7005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El mundo real no te permite eso</a:t>
            </a:r>
            <a:endParaRPr b="1" i="0" sz="4000" u="none" cap="none" strike="noStrike">
              <a:solidFill>
                <a:schemeClr val="dk1"/>
              </a:solidFill>
              <a:latin typeface="DM Sans"/>
              <a:ea typeface="DM Sans"/>
              <a:cs typeface="DM Sans"/>
              <a:sym typeface="DM Sans"/>
            </a:endParaRPr>
          </a:p>
        </p:txBody>
      </p:sp>
      <p:sp>
        <p:nvSpPr>
          <p:cNvPr id="662" name="Google Shape;662;p175"/>
          <p:cNvSpPr txBox="1"/>
          <p:nvPr/>
        </p:nvSpPr>
        <p:spPr>
          <a:xfrm>
            <a:off x="457725" y="2037650"/>
            <a:ext cx="48387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Si tratara de registrar usuarios para la página web de mi empresa ¡imagina si tuviera que hacer una actualización de la página!</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Al actualizar la página (el servidor), necesitaría reiniciarse Y </a:t>
            </a:r>
            <a:r>
              <a:rPr lang="es" sz="1350">
                <a:highlight>
                  <a:schemeClr val="accent6"/>
                </a:highlight>
                <a:latin typeface="DM Sans"/>
                <a:ea typeface="DM Sans"/>
                <a:cs typeface="DM Sans"/>
                <a:sym typeface="DM Sans"/>
              </a:rPr>
              <a:t>todos los usuarios desaparecerían</a:t>
            </a:r>
            <a:r>
              <a:rPr lang="es" sz="1350">
                <a:latin typeface="DM Sans"/>
                <a:ea typeface="DM Sans"/>
                <a:cs typeface="DM Sans"/>
                <a:sym typeface="DM Sans"/>
              </a:rPr>
              <a:t>. Tendríamos que pedirle a cada usuario que vuelva a registrarse y a subir su información.</a:t>
            </a:r>
            <a:endParaRPr sz="1350">
              <a:latin typeface="DM Sans"/>
              <a:ea typeface="DM Sans"/>
              <a:cs typeface="DM Sans"/>
              <a:sym typeface="DM Sans"/>
            </a:endParaRPr>
          </a:p>
        </p:txBody>
      </p:sp>
      <p:pic>
        <p:nvPicPr>
          <p:cNvPr id="663" name="Google Shape;663;p175"/>
          <p:cNvPicPr preferRelativeResize="0"/>
          <p:nvPr/>
        </p:nvPicPr>
        <p:blipFill>
          <a:blip r:embed="rId3">
            <a:alphaModFix/>
          </a:blip>
          <a:stretch>
            <a:fillRect/>
          </a:stretch>
        </p:blipFill>
        <p:spPr>
          <a:xfrm>
            <a:off x="6293275" y="1566663"/>
            <a:ext cx="2085557" cy="2010175"/>
          </a:xfrm>
          <a:prstGeom prst="rect">
            <a:avLst/>
          </a:prstGeom>
          <a:noFill/>
          <a:ln>
            <a:noFill/>
          </a:ln>
        </p:spPr>
      </p:pic>
      <p:sp>
        <p:nvSpPr>
          <p:cNvPr id="664" name="Google Shape;664;p175"/>
          <p:cNvSpPr txBox="1"/>
          <p:nvPr/>
        </p:nvSpPr>
        <p:spPr>
          <a:xfrm>
            <a:off x="6642225" y="3618050"/>
            <a:ext cx="244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200">
                <a:latin typeface="DM Sans"/>
                <a:ea typeface="DM Sans"/>
                <a:cs typeface="DM Sans"/>
                <a:sym typeface="DM Sans"/>
              </a:rPr>
              <a:t>Usuario volviendo a nuestra página buscando su información</a:t>
            </a:r>
            <a:endParaRPr i="1" sz="120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7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7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¡La solución!</a:t>
            </a:r>
            <a:endParaRPr b="1" i="0" sz="4000" u="none" cap="none" strike="noStrike">
              <a:solidFill>
                <a:schemeClr val="dk1"/>
              </a:solidFill>
              <a:latin typeface="DM Sans"/>
              <a:ea typeface="DM Sans"/>
              <a:cs typeface="DM Sans"/>
              <a:sym typeface="DM Sans"/>
            </a:endParaRPr>
          </a:p>
        </p:txBody>
      </p:sp>
      <p:sp>
        <p:nvSpPr>
          <p:cNvPr id="671" name="Google Shape;671;p176"/>
          <p:cNvSpPr txBox="1"/>
          <p:nvPr/>
        </p:nvSpPr>
        <p:spPr>
          <a:xfrm>
            <a:off x="3649500" y="22116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a:t>
            </a:r>
            <a:r>
              <a:rPr b="1" lang="es" sz="1350">
                <a:latin typeface="DM Sans"/>
                <a:ea typeface="DM Sans"/>
                <a:cs typeface="DM Sans"/>
                <a:sym typeface="DM Sans"/>
              </a:rPr>
              <a:t>primera</a:t>
            </a:r>
            <a:r>
              <a:rPr lang="es" sz="1350">
                <a:latin typeface="DM Sans"/>
                <a:ea typeface="DM Sans"/>
                <a:cs typeface="DM Sans"/>
                <a:sym typeface="DM Sans"/>
              </a:rPr>
              <a:t> solución al problema de persistencia en memoria fue guardar la información en </a:t>
            </a:r>
            <a:r>
              <a:rPr b="1" lang="es" sz="1350">
                <a:latin typeface="DM Sans"/>
                <a:ea typeface="DM Sans"/>
                <a:cs typeface="DM Sans"/>
                <a:sym typeface="DM Sans"/>
              </a:rPr>
              <a:t>archivos</a:t>
            </a:r>
            <a:r>
              <a:rPr lang="es" sz="1350">
                <a:latin typeface="DM Sans"/>
                <a:ea typeface="DM Sans"/>
                <a:cs typeface="DM Sans"/>
                <a:sym typeface="DM Sans"/>
              </a:rPr>
              <a:t>. Estos son un conjunto de información que podemos </a:t>
            </a:r>
            <a:r>
              <a:rPr b="1" lang="es" sz="1350">
                <a:latin typeface="DM Sans"/>
                <a:ea typeface="DM Sans"/>
                <a:cs typeface="DM Sans"/>
                <a:sym typeface="DM Sans"/>
              </a:rPr>
              <a:t>almacenar</a:t>
            </a:r>
            <a:r>
              <a:rPr lang="es" sz="1350">
                <a:latin typeface="DM Sans"/>
                <a:ea typeface="DM Sans"/>
                <a:cs typeface="DM Sans"/>
                <a:sym typeface="DM Sans"/>
              </a:rPr>
              <a:t>.</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cuando se requiera nuevamente la información, podemos leer el archivo que habíamos guardado y recuperar la información, aún si el programa había finalizado.</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¡Tu Sistema Operativo funciona así!</a:t>
            </a:r>
            <a:endParaRPr sz="1350">
              <a:latin typeface="DM Sans"/>
              <a:ea typeface="DM Sans"/>
              <a:cs typeface="DM Sans"/>
              <a:sym typeface="DM Sans"/>
            </a:endParaRPr>
          </a:p>
        </p:txBody>
      </p:sp>
      <p:pic>
        <p:nvPicPr>
          <p:cNvPr id="672" name="Google Shape;672;p176"/>
          <p:cNvPicPr preferRelativeResize="0"/>
          <p:nvPr/>
        </p:nvPicPr>
        <p:blipFill rotWithShape="1">
          <a:blip r:embed="rId3">
            <a:alphaModFix/>
          </a:blip>
          <a:srcRect b="3627" l="4460" r="7036" t="2879"/>
          <a:stretch/>
        </p:blipFill>
        <p:spPr>
          <a:xfrm>
            <a:off x="594225" y="2322850"/>
            <a:ext cx="2783574" cy="1432650"/>
          </a:xfrm>
          <a:prstGeom prst="rect">
            <a:avLst/>
          </a:prstGeom>
          <a:noFill/>
          <a:ln>
            <a:noFill/>
          </a:ln>
        </p:spPr>
      </p:pic>
      <p:pic>
        <p:nvPicPr>
          <p:cNvPr id="673" name="Google Shape;673;p176"/>
          <p:cNvPicPr preferRelativeResize="0"/>
          <p:nvPr/>
        </p:nvPicPr>
        <p:blipFill>
          <a:blip r:embed="rId4">
            <a:alphaModFix/>
          </a:blip>
          <a:stretch>
            <a:fillRect/>
          </a:stretch>
        </p:blipFill>
        <p:spPr>
          <a:xfrm>
            <a:off x="2957550" y="2361025"/>
            <a:ext cx="241650" cy="282500"/>
          </a:xfrm>
          <a:prstGeom prst="rect">
            <a:avLst/>
          </a:prstGeom>
          <a:noFill/>
          <a:ln>
            <a:noFill/>
          </a:ln>
        </p:spPr>
      </p:pic>
      <p:pic>
        <p:nvPicPr>
          <p:cNvPr id="674" name="Google Shape;674;p176"/>
          <p:cNvPicPr preferRelativeResize="0"/>
          <p:nvPr/>
        </p:nvPicPr>
        <p:blipFill>
          <a:blip r:embed="rId4">
            <a:alphaModFix/>
          </a:blip>
          <a:stretch>
            <a:fillRect/>
          </a:stretch>
        </p:blipFill>
        <p:spPr>
          <a:xfrm>
            <a:off x="2957550" y="3089000"/>
            <a:ext cx="241650" cy="282500"/>
          </a:xfrm>
          <a:prstGeom prst="rect">
            <a:avLst/>
          </a:prstGeom>
          <a:noFill/>
          <a:ln>
            <a:noFill/>
          </a:ln>
        </p:spPr>
      </p:pic>
      <p:pic>
        <p:nvPicPr>
          <p:cNvPr id="675" name="Google Shape;675;p176"/>
          <p:cNvPicPr preferRelativeResize="0"/>
          <p:nvPr/>
        </p:nvPicPr>
        <p:blipFill>
          <a:blip r:embed="rId4">
            <a:alphaModFix/>
          </a:blip>
          <a:stretch>
            <a:fillRect/>
          </a:stretch>
        </p:blipFill>
        <p:spPr>
          <a:xfrm>
            <a:off x="2985625" y="2725012"/>
            <a:ext cx="241650" cy="28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77"/>
          <p:cNvSpPr txBox="1"/>
          <p:nvPr/>
        </p:nvSpPr>
        <p:spPr>
          <a:xfrm>
            <a:off x="1423925"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Implementando archivos en nodejs: fs</a:t>
            </a:r>
            <a:endParaRPr b="1" sz="4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6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504" name="Google Shape;504;p16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505" name="Google Shape;505;p16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en Nodejs</a:t>
            </a:r>
            <a:endParaRPr b="1" i="0" sz="4000" u="none" cap="none" strike="noStrike">
              <a:solidFill>
                <a:schemeClr val="dk1"/>
              </a:solidFill>
              <a:latin typeface="DM Sans"/>
              <a:ea typeface="DM Sans"/>
              <a:cs typeface="DM Sans"/>
              <a:sym typeface="DM Sans"/>
            </a:endParaRPr>
          </a:p>
        </p:txBody>
      </p:sp>
      <p:sp>
        <p:nvSpPr>
          <p:cNvPr id="686" name="Google Shape;686;p178"/>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fs es la abreviación utilizada para FileSystem, el cual, como indica el nombre, es un sistema de manejador de archivos que nos proporcionará node para poder </a:t>
            </a:r>
            <a:r>
              <a:rPr lang="es" sz="1350">
                <a:highlight>
                  <a:schemeClr val="accent6"/>
                </a:highlight>
                <a:latin typeface="DM Sans"/>
                <a:ea typeface="DM Sans"/>
                <a:cs typeface="DM Sans"/>
                <a:sym typeface="DM Sans"/>
              </a:rPr>
              <a:t>crear, leer, actualizar o eliminar un archivo</a:t>
            </a:r>
            <a:r>
              <a:rPr lang="es" sz="1350">
                <a:latin typeface="DM Sans"/>
                <a:ea typeface="DM Sans"/>
                <a:cs typeface="DM Sans"/>
                <a:sym typeface="DM Sans"/>
              </a:rPr>
              <a:t>, sin tener que hacerlo nosotros desde cero. </a:t>
            </a:r>
            <a:endParaRPr b="0" i="0" sz="1350" u="none" cap="none" strike="noStrike">
              <a:solidFill>
                <a:srgbClr val="000000"/>
              </a:solidFill>
              <a:latin typeface="DM Sans"/>
              <a:ea typeface="DM Sans"/>
              <a:cs typeface="DM Sans"/>
              <a:sym typeface="DM Sans"/>
            </a:endParaRPr>
          </a:p>
        </p:txBody>
      </p:sp>
      <p:sp>
        <p:nvSpPr>
          <p:cNvPr id="687" name="Google Shape;687;p178"/>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Así, crear un archivo con contenido será tan fácil como escribir un par de líneas de código, en lugar de tener que lidiar con los datos binarios y transformaciones complejas y de un nivel más bajo en la computadora.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7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693" name="Google Shape;693;p179"/>
          <p:cNvSpPr txBox="1"/>
          <p:nvPr/>
        </p:nvSpPr>
        <p:spPr>
          <a:xfrm>
            <a:off x="473350" y="1626100"/>
            <a:ext cx="84138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Contempla que el curso utilizará muchas soluciones “ya previamente desarrolladas”. La programación se basa en un principio clave:</a:t>
            </a:r>
            <a:r>
              <a:rPr lang="es" sz="2500">
                <a:solidFill>
                  <a:schemeClr val="accent6"/>
                </a:solidFill>
                <a:latin typeface="DM Sans"/>
                <a:ea typeface="DM Sans"/>
                <a:cs typeface="DM Sans"/>
                <a:sym typeface="DM Sans"/>
              </a:rPr>
              <a:t> </a:t>
            </a:r>
            <a:r>
              <a:rPr b="1" lang="es" sz="2500">
                <a:solidFill>
                  <a:schemeClr val="accent6"/>
                </a:solidFill>
                <a:latin typeface="DM Sans"/>
                <a:ea typeface="DM Sans"/>
                <a:cs typeface="DM Sans"/>
                <a:sym typeface="DM Sans"/>
              </a:rPr>
              <a:t>no reinventes la rueda</a:t>
            </a:r>
            <a:r>
              <a:rPr b="1" lang="es" sz="2500">
                <a:solidFill>
                  <a:srgbClr val="E0FF00"/>
                </a:solidFill>
                <a:latin typeface="DM Sans"/>
                <a:ea typeface="DM Sans"/>
                <a:cs typeface="DM Sans"/>
                <a:sym typeface="DM Sans"/>
              </a:rPr>
              <a:t>.</a:t>
            </a:r>
            <a:r>
              <a:rPr lang="es" sz="2500">
                <a:solidFill>
                  <a:schemeClr val="accent1"/>
                </a:solidFill>
                <a:latin typeface="DM Sans"/>
                <a:ea typeface="DM Sans"/>
                <a:cs typeface="DM Sans"/>
                <a:sym typeface="DM Sans"/>
              </a:rPr>
              <a:t> </a:t>
            </a:r>
            <a:r>
              <a:rPr lang="es" sz="2500">
                <a:solidFill>
                  <a:schemeClr val="lt1"/>
                </a:solidFill>
                <a:latin typeface="DM Sans"/>
                <a:ea typeface="DM Sans"/>
                <a:cs typeface="DM Sans"/>
                <a:sym typeface="DM Sans"/>
              </a:rPr>
              <a:t>Los módulos a utilizar son soluciones ya proporcionadas por otros desarrolladores, con el fin de concentrarnos en la solución de problemas más específicos.</a:t>
            </a:r>
            <a:endParaRPr sz="25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80"/>
          <p:cNvSpPr txBox="1"/>
          <p:nvPr/>
        </p:nvSpPr>
        <p:spPr>
          <a:xfrm>
            <a:off x="1411363"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¿Cómo utilizamos el File System de NodeJs </a:t>
            </a:r>
            <a:r>
              <a:rPr b="1" lang="es" sz="4000">
                <a:solidFill>
                  <a:srgbClr val="EA90FF"/>
                </a:solidFill>
                <a:latin typeface="DM Sans"/>
                <a:ea typeface="DM Sans"/>
                <a:cs typeface="DM Sans"/>
                <a:sym typeface="DM Sans"/>
              </a:rPr>
              <a:t>en nuestro propio código</a:t>
            </a:r>
            <a:r>
              <a:rPr b="1" lang="es" sz="4000">
                <a:solidFill>
                  <a:schemeClr val="lt1"/>
                </a:solidFill>
                <a:latin typeface="DM Sans"/>
                <a:ea typeface="DM Sans"/>
                <a:cs typeface="DM Sans"/>
                <a:sym typeface="DM Sans"/>
              </a:rPr>
              <a:t>?</a:t>
            </a:r>
            <a:endParaRPr b="1" sz="4000">
              <a:solidFill>
                <a:srgbClr val="EA90FF"/>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81"/>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Utilizando fs</a:t>
            </a:r>
            <a:endParaRPr b="1" i="0" sz="4000" u="none" cap="none" strike="noStrike">
              <a:solidFill>
                <a:schemeClr val="dk1"/>
              </a:solidFill>
              <a:latin typeface="DM Sans"/>
              <a:ea typeface="DM Sans"/>
              <a:cs typeface="DM Sans"/>
              <a:sym typeface="DM Sans"/>
            </a:endParaRPr>
          </a:p>
        </p:txBody>
      </p:sp>
      <p:pic>
        <p:nvPicPr>
          <p:cNvPr id="704" name="Google Shape;704;p18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05" name="Google Shape;705;p181"/>
          <p:cNvSpPr txBox="1"/>
          <p:nvPr/>
        </p:nvSpPr>
        <p:spPr>
          <a:xfrm>
            <a:off x="549525" y="1888100"/>
            <a:ext cx="8146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fs existe desde el momento en el que instalamos Nodejs en nuestro computador, por lo que, para utilizarlo, podemos llamarlo desde cualquier archivo que tengamos de nuestro código con la siguiente línea: </a:t>
            </a:r>
            <a:endParaRPr b="0" i="0" sz="1350" u="none" cap="none" strike="noStrike">
              <a:solidFill>
                <a:srgbClr val="000000"/>
              </a:solidFill>
              <a:latin typeface="DM Sans"/>
              <a:ea typeface="DM Sans"/>
              <a:cs typeface="DM Sans"/>
              <a:sym typeface="DM Sans"/>
            </a:endParaRPr>
          </a:p>
        </p:txBody>
      </p:sp>
      <p:pic>
        <p:nvPicPr>
          <p:cNvPr id="706" name="Google Shape;706;p181"/>
          <p:cNvPicPr preferRelativeResize="0"/>
          <p:nvPr/>
        </p:nvPicPr>
        <p:blipFill>
          <a:blip r:embed="rId4">
            <a:alphaModFix/>
          </a:blip>
          <a:stretch>
            <a:fillRect/>
          </a:stretch>
        </p:blipFill>
        <p:spPr>
          <a:xfrm>
            <a:off x="2466175" y="2696299"/>
            <a:ext cx="3503500" cy="353802"/>
          </a:xfrm>
          <a:prstGeom prst="rect">
            <a:avLst/>
          </a:prstGeom>
          <a:noFill/>
          <a:ln>
            <a:noFill/>
          </a:ln>
        </p:spPr>
      </p:pic>
      <p:sp>
        <p:nvSpPr>
          <p:cNvPr id="707" name="Google Shape;707;p181"/>
          <p:cNvSpPr txBox="1"/>
          <p:nvPr/>
        </p:nvSpPr>
        <p:spPr>
          <a:xfrm>
            <a:off x="549525" y="3354900"/>
            <a:ext cx="81468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De ahí en adelante todo el módulo de FileSystem estará contenido en la variable fs. Sólo debemos utilizarlo llamando sus métodos como una clase. Esto podremos hacerlo de 3 formas: </a:t>
            </a:r>
            <a:r>
              <a:rPr b="1" lang="es" sz="1350">
                <a:latin typeface="DM Sans"/>
                <a:ea typeface="DM Sans"/>
                <a:cs typeface="DM Sans"/>
                <a:sym typeface="DM Sans"/>
              </a:rPr>
              <a:t>síncrono,</a:t>
            </a:r>
            <a:r>
              <a:rPr lang="es" sz="1350">
                <a:latin typeface="DM Sans"/>
                <a:ea typeface="DM Sans"/>
                <a:cs typeface="DM Sans"/>
                <a:sym typeface="DM Sans"/>
              </a:rPr>
              <a:t> con </a:t>
            </a:r>
            <a:r>
              <a:rPr b="1" lang="es" sz="1350">
                <a:latin typeface="DM Sans"/>
                <a:ea typeface="DM Sans"/>
                <a:cs typeface="DM Sans"/>
                <a:sym typeface="DM Sans"/>
              </a:rPr>
              <a:t>callbacks</a:t>
            </a:r>
            <a:r>
              <a:rPr lang="es" sz="1350">
                <a:latin typeface="DM Sans"/>
                <a:ea typeface="DM Sans"/>
                <a:cs typeface="DM Sans"/>
                <a:sym typeface="DM Sans"/>
              </a:rPr>
              <a:t> o con </a:t>
            </a:r>
            <a:r>
              <a:rPr b="1" lang="es" sz="1350">
                <a:latin typeface="DM Sans"/>
                <a:ea typeface="DM Sans"/>
                <a:cs typeface="DM Sans"/>
                <a:sym typeface="DM Sans"/>
              </a:rPr>
              <a:t>promesas.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82"/>
          <p:cNvSpPr txBox="1"/>
          <p:nvPr/>
        </p:nvSpPr>
        <p:spPr>
          <a:xfrm>
            <a:off x="1423925"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Usando fs de manera síncrona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83"/>
          <p:cNvSpPr txBox="1"/>
          <p:nvPr/>
        </p:nvSpPr>
        <p:spPr>
          <a:xfrm>
            <a:off x="473350" y="1000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síncrono</a:t>
            </a:r>
            <a:endParaRPr b="1" i="0" sz="4000" u="none" cap="none" strike="noStrike">
              <a:solidFill>
                <a:schemeClr val="dk1"/>
              </a:solidFill>
              <a:latin typeface="DM Sans"/>
              <a:ea typeface="DM Sans"/>
              <a:cs typeface="DM Sans"/>
              <a:sym typeface="DM Sans"/>
            </a:endParaRPr>
          </a:p>
        </p:txBody>
      </p:sp>
      <p:sp>
        <p:nvSpPr>
          <p:cNvPr id="718" name="Google Shape;718;p183"/>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¡El uso de fs de manera síncrona es bastante sencillo! para ello, sólo utilizaremos la palabra Sync después de cada operación que queramos realizar. Hay muchas operaciones para trabajar con archivos, pero sólo abarcaremos las principales.</a:t>
            </a:r>
            <a:endParaRPr sz="1350">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Las principales operaciones que podemos hacer con fs síncrono son: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writeFileSync</a:t>
            </a:r>
            <a:r>
              <a:rPr lang="es" sz="1350">
                <a:solidFill>
                  <a:schemeClr val="dk1"/>
                </a:solidFill>
                <a:latin typeface="DM Sans"/>
                <a:ea typeface="DM Sans"/>
                <a:cs typeface="DM Sans"/>
                <a:sym typeface="DM Sans"/>
              </a:rPr>
              <a:t> = Para escribir contenido en un archivo. Si el archivo no existe, lo crea. Si existe, lo sobreescribe.</a:t>
            </a:r>
            <a:endParaRPr sz="1350">
              <a:latin typeface="DM Sans"/>
              <a:ea typeface="DM Sans"/>
              <a:cs typeface="DM Sans"/>
              <a:sym typeface="DM Sans"/>
            </a:endParaRPr>
          </a:p>
        </p:txBody>
      </p:sp>
      <p:sp>
        <p:nvSpPr>
          <p:cNvPr id="719" name="Google Shape;719;p183"/>
          <p:cNvSpPr txBox="1"/>
          <p:nvPr/>
        </p:nvSpPr>
        <p:spPr>
          <a:xfrm>
            <a:off x="4572000" y="1908175"/>
            <a:ext cx="38346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readFileSync</a:t>
            </a:r>
            <a:r>
              <a:rPr lang="es" sz="1350">
                <a:solidFill>
                  <a:schemeClr val="dk1"/>
                </a:solidFill>
                <a:latin typeface="DM Sans"/>
                <a:ea typeface="DM Sans"/>
                <a:cs typeface="DM Sans"/>
                <a:sym typeface="DM Sans"/>
              </a:rPr>
              <a:t> = Para obtener el contenido de un archivo.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appendFileSync</a:t>
            </a:r>
            <a:r>
              <a:rPr lang="es" sz="1350">
                <a:latin typeface="DM Sans"/>
                <a:ea typeface="DM Sans"/>
                <a:cs typeface="DM Sans"/>
                <a:sym typeface="DM Sans"/>
              </a:rPr>
              <a:t> = Para añadir contenido a un archivo. ¡No se sobreescribe!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unlinkSync </a:t>
            </a:r>
            <a:r>
              <a:rPr lang="es" sz="1350">
                <a:latin typeface="DM Sans"/>
                <a:ea typeface="DM Sans"/>
                <a:cs typeface="DM Sans"/>
                <a:sym typeface="DM Sans"/>
              </a:rPr>
              <a:t>= Es el “delete” de los archivos. eliminará todo el archivo, no sólo el contenido.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s" sz="1350">
                <a:latin typeface="DM Sans"/>
                <a:ea typeface="DM Sans"/>
                <a:cs typeface="DM Sans"/>
                <a:sym typeface="DM Sans"/>
              </a:rPr>
              <a:t>existsSync</a:t>
            </a:r>
            <a:r>
              <a:rPr lang="es" sz="1350">
                <a:latin typeface="DM Sans"/>
                <a:ea typeface="DM Sans"/>
                <a:cs typeface="DM Sans"/>
                <a:sym typeface="DM Sans"/>
              </a:rPr>
              <a:t> = Corrobora que un archivo exista!</a:t>
            </a:r>
            <a:endParaRPr sz="135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8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r>
              <a:rPr b="1" lang="es" sz="3500">
                <a:solidFill>
                  <a:srgbClr val="EAFF6A"/>
                </a:solidFill>
                <a:latin typeface="DM Sans"/>
                <a:ea typeface="DM Sans"/>
                <a:cs typeface="DM Sans"/>
                <a:sym typeface="DM Sans"/>
              </a:rPr>
              <a:t>1</a:t>
            </a:r>
            <a:endParaRPr b="1" i="0" sz="3500" u="none" cap="none" strike="noStrike">
              <a:solidFill>
                <a:srgbClr val="EAFF6A"/>
              </a:solidFill>
              <a:latin typeface="DM Sans"/>
              <a:ea typeface="DM Sans"/>
              <a:cs typeface="DM Sans"/>
              <a:sym typeface="DM Sans"/>
            </a:endParaRPr>
          </a:p>
        </p:txBody>
      </p:sp>
      <p:sp>
        <p:nvSpPr>
          <p:cNvPr id="725" name="Google Shape;725;p18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profundizará sobre la sintaxis de las operaciones síncronas de archivos con fs.</a:t>
            </a:r>
            <a:endParaRPr sz="2500">
              <a:solidFill>
                <a:srgbClr val="B7B7B7"/>
              </a:solidFill>
              <a:latin typeface="DM Sans"/>
              <a:ea typeface="DM Sans"/>
              <a:cs typeface="DM Sans"/>
              <a:sym typeface="DM Sans"/>
            </a:endParaRPr>
          </a:p>
        </p:txBody>
      </p:sp>
      <p:grpSp>
        <p:nvGrpSpPr>
          <p:cNvPr id="726" name="Google Shape;726;p184"/>
          <p:cNvGrpSpPr/>
          <p:nvPr/>
        </p:nvGrpSpPr>
        <p:grpSpPr>
          <a:xfrm>
            <a:off x="473351" y="619523"/>
            <a:ext cx="738900" cy="738900"/>
            <a:chOff x="473351" y="619523"/>
            <a:chExt cx="738900" cy="738900"/>
          </a:xfrm>
        </p:grpSpPr>
        <p:sp>
          <p:nvSpPr>
            <p:cNvPr id="727" name="Google Shape;727;p18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8" name="Google Shape;728;p184"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85"/>
          <p:cNvSpPr txBox="1"/>
          <p:nvPr/>
        </p:nvSpPr>
        <p:spPr>
          <a:xfrm>
            <a:off x="270475" y="34597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fs en su modo síncrono</a:t>
            </a:r>
            <a:endParaRPr b="1" sz="3100">
              <a:solidFill>
                <a:schemeClr val="lt1"/>
              </a:solidFill>
              <a:latin typeface="DM Sans"/>
              <a:ea typeface="DM Sans"/>
              <a:cs typeface="DM Sans"/>
              <a:sym typeface="DM Sans"/>
            </a:endParaRPr>
          </a:p>
        </p:txBody>
      </p:sp>
      <p:sp>
        <p:nvSpPr>
          <p:cNvPr id="734" name="Google Shape;734;p185"/>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735" name="Google Shape;735;p185"/>
          <p:cNvPicPr preferRelativeResize="0"/>
          <p:nvPr/>
        </p:nvPicPr>
        <p:blipFill>
          <a:blip r:embed="rId3">
            <a:alphaModFix/>
          </a:blip>
          <a:stretch>
            <a:fillRect/>
          </a:stretch>
        </p:blipFill>
        <p:spPr>
          <a:xfrm>
            <a:off x="1025725" y="960075"/>
            <a:ext cx="7092550" cy="3647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con Callbacks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87"/>
          <p:cNvSpPr txBox="1"/>
          <p:nvPr/>
        </p:nvSpPr>
        <p:spPr>
          <a:xfrm>
            <a:off x="457200" y="9130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con callbacks</a:t>
            </a:r>
            <a:endParaRPr b="1" i="0" sz="4000" u="none" cap="none" strike="noStrike">
              <a:solidFill>
                <a:schemeClr val="dk1"/>
              </a:solidFill>
              <a:latin typeface="DM Sans"/>
              <a:ea typeface="DM Sans"/>
              <a:cs typeface="DM Sans"/>
              <a:sym typeface="DM Sans"/>
            </a:endParaRPr>
          </a:p>
        </p:txBody>
      </p:sp>
      <p:sp>
        <p:nvSpPr>
          <p:cNvPr id="746" name="Google Shape;746;p187"/>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Funciona muy similar a las operaciones síncronas. Sólo que al final recibirán un último argumento, que como podemos intuir, </a:t>
            </a:r>
            <a:r>
              <a:rPr b="1" lang="es" sz="1350">
                <a:solidFill>
                  <a:schemeClr val="dk1"/>
                </a:solidFill>
                <a:latin typeface="DM Sans"/>
                <a:ea typeface="DM Sans"/>
                <a:cs typeface="DM Sans"/>
                <a:sym typeface="DM Sans"/>
              </a:rPr>
              <a:t>debe ser un callback</a:t>
            </a:r>
            <a:r>
              <a:rPr lang="es" sz="1350">
                <a:solidFill>
                  <a:schemeClr val="dk1"/>
                </a:solidFill>
                <a:latin typeface="DM Sans"/>
                <a:ea typeface="DM Sans"/>
                <a:cs typeface="DM Sans"/>
                <a:sym typeface="DM Sans"/>
              </a:rPr>
              <a:t>. Según lo vimos en las convenciones de callbacks de la clase pasada, el primer argumento suele ser un error. </a:t>
            </a:r>
            <a:endParaRPr sz="1350">
              <a:latin typeface="DM Sans"/>
              <a:ea typeface="DM Sans"/>
              <a:cs typeface="DM Sans"/>
              <a:sym typeface="DM Sans"/>
            </a:endParaRPr>
          </a:p>
        </p:txBody>
      </p:sp>
      <p:sp>
        <p:nvSpPr>
          <p:cNvPr id="747" name="Google Shape;747;p187"/>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Esto permite saber si la operación salió bien, o si salió mal. Sólo </a:t>
            </a:r>
            <a:r>
              <a:rPr b="1" lang="es" sz="1350">
                <a:solidFill>
                  <a:schemeClr val="dk1"/>
                </a:solidFill>
                <a:latin typeface="DM Sans"/>
                <a:ea typeface="DM Sans"/>
                <a:cs typeface="DM Sans"/>
                <a:sym typeface="DM Sans"/>
              </a:rPr>
              <a:t>readFile</a:t>
            </a:r>
            <a:r>
              <a:rPr lang="es" sz="1350">
                <a:solidFill>
                  <a:schemeClr val="dk1"/>
                </a:solidFill>
                <a:latin typeface="DM Sans"/>
                <a:ea typeface="DM Sans"/>
                <a:cs typeface="DM Sans"/>
                <a:sym typeface="DM Sans"/>
              </a:rPr>
              <a:t> maneja un segundo argumento, con el resultado de la lectura del archivo.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Por último: el manejo por callbacks es totalmente </a:t>
            </a:r>
            <a:r>
              <a:rPr b="1" lang="es" sz="1350">
                <a:solidFill>
                  <a:schemeClr val="dk1"/>
                </a:solidFill>
                <a:latin typeface="DM Sans"/>
                <a:ea typeface="DM Sans"/>
                <a:cs typeface="DM Sans"/>
                <a:sym typeface="DM Sans"/>
              </a:rPr>
              <a:t>asíncrono</a:t>
            </a:r>
            <a:r>
              <a:rPr lang="es" sz="1350">
                <a:solidFill>
                  <a:schemeClr val="dk1"/>
                </a:solidFill>
                <a:latin typeface="DM Sans"/>
                <a:ea typeface="DM Sans"/>
                <a:cs typeface="DM Sans"/>
                <a:sym typeface="DM Sans"/>
              </a:rPr>
              <a:t>, así que cuidado dónde lo usas.</a:t>
            </a:r>
            <a:endParaRPr sz="135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6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Manejo de archivos en Javascript</a:t>
            </a:r>
            <a:endParaRPr b="1" i="0" sz="4000" u="none" cap="none" strike="noStrike">
              <a:solidFill>
                <a:srgbClr val="EAFF6A"/>
              </a:solidFill>
              <a:latin typeface="DM Sans"/>
              <a:ea typeface="DM Sans"/>
              <a:cs typeface="DM Sans"/>
              <a:sym typeface="DM Sans"/>
            </a:endParaRPr>
          </a:p>
        </p:txBody>
      </p:sp>
      <p:sp>
        <p:nvSpPr>
          <p:cNvPr id="511" name="Google Shape;511;p16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a:t>
            </a:r>
            <a:r>
              <a:rPr b="1" lang="es" sz="1800">
                <a:solidFill>
                  <a:schemeClr val="lt1"/>
                </a:solidFill>
                <a:latin typeface="DM Sans"/>
                <a:ea typeface="DM Sans"/>
                <a:cs typeface="DM Sans"/>
                <a:sym typeface="DM Sans"/>
              </a:rPr>
              <a:t>4</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PROGRAMACIÓN BACKEND</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88"/>
          <p:cNvSpPr txBox="1"/>
          <p:nvPr/>
        </p:nvSpPr>
        <p:spPr>
          <a:xfrm>
            <a:off x="381000" y="989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con callbacks</a:t>
            </a:r>
            <a:endParaRPr b="1" i="0" sz="4000" u="none" cap="none" strike="noStrike">
              <a:solidFill>
                <a:schemeClr val="dk1"/>
              </a:solidFill>
              <a:latin typeface="DM Sans"/>
              <a:ea typeface="DM Sans"/>
              <a:cs typeface="DM Sans"/>
              <a:sym typeface="DM Sans"/>
            </a:endParaRPr>
          </a:p>
        </p:txBody>
      </p:sp>
      <p:sp>
        <p:nvSpPr>
          <p:cNvPr id="753" name="Google Shape;753;p188"/>
          <p:cNvSpPr txBox="1"/>
          <p:nvPr/>
        </p:nvSpPr>
        <p:spPr>
          <a:xfrm>
            <a:off x="45675" y="1347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sp>
        <p:nvSpPr>
          <p:cNvPr id="754" name="Google Shape;754;p188"/>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Las principales operaciones que podemos hacer con fs con callbacks son: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writeFile</a:t>
            </a:r>
            <a:r>
              <a:rPr lang="es" sz="1350">
                <a:solidFill>
                  <a:schemeClr val="dk1"/>
                </a:solidFill>
                <a:latin typeface="DM Sans"/>
                <a:ea typeface="DM Sans"/>
                <a:cs typeface="DM Sans"/>
                <a:sym typeface="DM Sans"/>
              </a:rPr>
              <a:t> = Para escribir contenido en un archivo. Si el archivo no existe, lo crea. Si existe, lo sobreescribe. Al sólo escribir, su callback sólo maneja: </a:t>
            </a:r>
            <a:r>
              <a:rPr b="1" lang="es" sz="1350">
                <a:solidFill>
                  <a:schemeClr val="dk1"/>
                </a:solidFill>
                <a:latin typeface="DM Sans"/>
                <a:ea typeface="DM Sans"/>
                <a:cs typeface="DM Sans"/>
                <a:sym typeface="DM Sans"/>
              </a:rPr>
              <a:t>(error)=&gt;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readFile</a:t>
            </a:r>
            <a:r>
              <a:rPr lang="es" sz="1350">
                <a:solidFill>
                  <a:schemeClr val="dk1"/>
                </a:solidFill>
                <a:latin typeface="DM Sans"/>
                <a:ea typeface="DM Sans"/>
                <a:cs typeface="DM Sans"/>
                <a:sym typeface="DM Sans"/>
              </a:rPr>
              <a:t> = Para obtener el contenido de un archivo. Como pide información, su callback es de la forma: </a:t>
            </a:r>
            <a:r>
              <a:rPr b="1" lang="es" sz="1350">
                <a:solidFill>
                  <a:schemeClr val="dk1"/>
                </a:solidFill>
                <a:latin typeface="DM Sans"/>
                <a:ea typeface="DM Sans"/>
                <a:cs typeface="DM Sans"/>
                <a:sym typeface="DM Sans"/>
              </a:rPr>
              <a:t>(error, resultado)=&gt;</a:t>
            </a:r>
            <a:endParaRPr sz="1350">
              <a:solidFill>
                <a:schemeClr val="dk1"/>
              </a:solidFill>
              <a:latin typeface="DM Sans"/>
              <a:ea typeface="DM Sans"/>
              <a:cs typeface="DM Sans"/>
              <a:sym typeface="DM Sans"/>
            </a:endParaRPr>
          </a:p>
        </p:txBody>
      </p:sp>
      <p:sp>
        <p:nvSpPr>
          <p:cNvPr id="755" name="Google Shape;755;p188"/>
          <p:cNvSpPr txBox="1"/>
          <p:nvPr/>
        </p:nvSpPr>
        <p:spPr>
          <a:xfrm>
            <a:off x="4527575" y="1908175"/>
            <a:ext cx="38346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appendFile</a:t>
            </a:r>
            <a:r>
              <a:rPr lang="es" sz="1350">
                <a:solidFill>
                  <a:schemeClr val="dk1"/>
                </a:solidFill>
                <a:latin typeface="DM Sans"/>
                <a:ea typeface="DM Sans"/>
                <a:cs typeface="DM Sans"/>
                <a:sym typeface="DM Sans"/>
              </a:rPr>
              <a:t> = Para añadir contenido a un archivo. ¡No se sobreescribe!, al sólo ser escritura, su callback sólo maneja: </a:t>
            </a:r>
            <a:endParaRPr b="1"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(error)=&gt;</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unlink </a:t>
            </a:r>
            <a:r>
              <a:rPr lang="es" sz="1350">
                <a:solidFill>
                  <a:schemeClr val="dk1"/>
                </a:solidFill>
                <a:latin typeface="DM Sans"/>
                <a:ea typeface="DM Sans"/>
                <a:cs typeface="DM Sans"/>
                <a:sym typeface="DM Sans"/>
              </a:rPr>
              <a:t>= Es el “delete” de los archivos. eliminará todo el archivo, no sólo el contenido.</a:t>
            </a:r>
            <a:endParaRPr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Al no retornar contenido, su callback sólo es</a:t>
            </a:r>
            <a:endParaRPr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(error)=&gt;</a:t>
            </a:r>
            <a:endParaRPr sz="135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8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r>
              <a:rPr b="1" lang="es" sz="3500">
                <a:solidFill>
                  <a:srgbClr val="EAFF6A"/>
                </a:solidFill>
                <a:latin typeface="DM Sans"/>
                <a:ea typeface="DM Sans"/>
                <a:cs typeface="DM Sans"/>
                <a:sym typeface="DM Sans"/>
              </a:rPr>
              <a:t>2</a:t>
            </a:r>
            <a:endParaRPr b="1" i="0" sz="3500" u="none" cap="none" strike="noStrike">
              <a:solidFill>
                <a:srgbClr val="EAFF6A"/>
              </a:solidFill>
              <a:latin typeface="DM Sans"/>
              <a:ea typeface="DM Sans"/>
              <a:cs typeface="DM Sans"/>
              <a:sym typeface="DM Sans"/>
            </a:endParaRPr>
          </a:p>
        </p:txBody>
      </p:sp>
      <p:sp>
        <p:nvSpPr>
          <p:cNvPr id="761" name="Google Shape;761;p189"/>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realizará el mismo procedimiento del ejemplo 1, haciendo énfasis en los callbacks y cómo se manejan.</a:t>
            </a:r>
            <a:endParaRPr sz="2500">
              <a:solidFill>
                <a:srgbClr val="B7B7B7"/>
              </a:solidFill>
              <a:latin typeface="DM Sans"/>
              <a:ea typeface="DM Sans"/>
              <a:cs typeface="DM Sans"/>
              <a:sym typeface="DM Sans"/>
            </a:endParaRPr>
          </a:p>
        </p:txBody>
      </p:sp>
      <p:grpSp>
        <p:nvGrpSpPr>
          <p:cNvPr id="762" name="Google Shape;762;p189"/>
          <p:cNvGrpSpPr/>
          <p:nvPr/>
        </p:nvGrpSpPr>
        <p:grpSpPr>
          <a:xfrm>
            <a:off x="473351" y="619523"/>
            <a:ext cx="738900" cy="738900"/>
            <a:chOff x="473351" y="619523"/>
            <a:chExt cx="738900" cy="738900"/>
          </a:xfrm>
        </p:grpSpPr>
        <p:sp>
          <p:nvSpPr>
            <p:cNvPr id="763" name="Google Shape;763;p18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4" name="Google Shape;764;p189"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90"/>
          <p:cNvSpPr txBox="1"/>
          <p:nvPr/>
        </p:nvSpPr>
        <p:spPr>
          <a:xfrm>
            <a:off x="272850" y="240625"/>
            <a:ext cx="8598300" cy="61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uso de fs con callbacks</a:t>
            </a:r>
            <a:endParaRPr b="1" sz="3100">
              <a:solidFill>
                <a:schemeClr val="lt1"/>
              </a:solidFill>
              <a:latin typeface="DM Sans"/>
              <a:ea typeface="DM Sans"/>
              <a:cs typeface="DM Sans"/>
              <a:sym typeface="DM Sans"/>
            </a:endParaRPr>
          </a:p>
        </p:txBody>
      </p:sp>
      <p:sp>
        <p:nvSpPr>
          <p:cNvPr id="770" name="Google Shape;770;p190"/>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771" name="Google Shape;771;p190"/>
          <p:cNvPicPr preferRelativeResize="0"/>
          <p:nvPr/>
        </p:nvPicPr>
        <p:blipFill>
          <a:blip r:embed="rId3">
            <a:alphaModFix/>
          </a:blip>
          <a:stretch>
            <a:fillRect/>
          </a:stretch>
        </p:blipFill>
        <p:spPr>
          <a:xfrm>
            <a:off x="1323224" y="911950"/>
            <a:ext cx="6497574" cy="3865651"/>
          </a:xfrm>
          <a:prstGeom prst="rect">
            <a:avLst/>
          </a:prstGeom>
          <a:noFill/>
          <a:ln>
            <a:noFill/>
          </a:ln>
        </p:spPr>
      </p:pic>
      <p:sp>
        <p:nvSpPr>
          <p:cNvPr id="772" name="Google Shape;772;p190"/>
          <p:cNvSpPr txBox="1"/>
          <p:nvPr/>
        </p:nvSpPr>
        <p:spPr>
          <a:xfrm rot="1534">
            <a:off x="6182541" y="855331"/>
            <a:ext cx="268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lt1"/>
                </a:solidFill>
                <a:highlight>
                  <a:schemeClr val="accent4"/>
                </a:highlight>
                <a:latin typeface="DM Sans"/>
                <a:ea typeface="DM Sans"/>
                <a:cs typeface="DM Sans"/>
                <a:sym typeface="DM Sans"/>
              </a:rPr>
              <a:t>L</a:t>
            </a:r>
            <a:r>
              <a:rPr lang="es" sz="1100">
                <a:solidFill>
                  <a:schemeClr val="lt1"/>
                </a:solidFill>
                <a:highlight>
                  <a:schemeClr val="accent4"/>
                </a:highlight>
                <a:latin typeface="DM Sans"/>
                <a:ea typeface="DM Sans"/>
                <a:cs typeface="DM Sans"/>
                <a:sym typeface="DM Sans"/>
              </a:rPr>
              <a:t>o mismo ¡pero muy diferente!</a:t>
            </a:r>
            <a:endParaRPr sz="1100">
              <a:solidFill>
                <a:schemeClr val="lt1"/>
              </a:solidFill>
              <a:highlight>
                <a:schemeClr val="accent4"/>
              </a:highlight>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¡Importante!</a:t>
            </a:r>
            <a:endParaRPr b="1" i="0" sz="4000" u="none" cap="none" strike="noStrike">
              <a:solidFill>
                <a:srgbClr val="EAFF6A"/>
              </a:solidFill>
              <a:latin typeface="DM Sans"/>
              <a:ea typeface="DM Sans"/>
              <a:cs typeface="DM Sans"/>
              <a:sym typeface="DM Sans"/>
            </a:endParaRPr>
          </a:p>
        </p:txBody>
      </p:sp>
      <p:sp>
        <p:nvSpPr>
          <p:cNvPr id="778" name="Google Shape;778;p191"/>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Recuerda que los callbacks son peligrosos si necesitas encadenar múltiples tareas. Si necesitas hacer operaciones muy complejas con archivos, no uses callbacks o terminarás en un</a:t>
            </a:r>
            <a:r>
              <a:rPr lang="es" sz="2500">
                <a:solidFill>
                  <a:schemeClr val="lt1"/>
                </a:solidFill>
                <a:latin typeface="DM Sans"/>
                <a:ea typeface="DM Sans"/>
                <a:cs typeface="DM Sans"/>
                <a:sym typeface="DM Sans"/>
              </a:rPr>
              <a:t> </a:t>
            </a:r>
            <a:r>
              <a:rPr b="1" i="1" lang="es" sz="2500">
                <a:solidFill>
                  <a:schemeClr val="accent6"/>
                </a:solidFill>
                <a:latin typeface="DM Sans"/>
                <a:ea typeface="DM Sans"/>
                <a:cs typeface="DM Sans"/>
                <a:sym typeface="DM Sans"/>
              </a:rPr>
              <a:t>CALLBACK HELL</a:t>
            </a:r>
            <a:r>
              <a:rPr lang="es" sz="2500">
                <a:solidFill>
                  <a:schemeClr val="accent6"/>
                </a:solidFill>
                <a:latin typeface="DM Sans"/>
                <a:ea typeface="DM Sans"/>
                <a:cs typeface="DM Sans"/>
                <a:sym typeface="DM Sans"/>
              </a:rPr>
              <a:t> </a:t>
            </a:r>
            <a:endParaRPr sz="2500" u="none" cap="none" strike="noStrike">
              <a:solidFill>
                <a:schemeClr val="accent6"/>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grpSp>
        <p:nvGrpSpPr>
          <p:cNvPr id="783" name="Google Shape;783;p192"/>
          <p:cNvGrpSpPr/>
          <p:nvPr/>
        </p:nvGrpSpPr>
        <p:grpSpPr>
          <a:xfrm>
            <a:off x="4202556" y="994173"/>
            <a:ext cx="738900" cy="738900"/>
            <a:chOff x="974706" y="2467173"/>
            <a:chExt cx="738900" cy="738900"/>
          </a:xfrm>
        </p:grpSpPr>
        <p:sp>
          <p:nvSpPr>
            <p:cNvPr id="784" name="Google Shape;784;p19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5" name="Google Shape;785;p19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86" name="Google Shape;786;p192"/>
          <p:cNvSpPr txBox="1"/>
          <p:nvPr/>
        </p:nvSpPr>
        <p:spPr>
          <a:xfrm>
            <a:off x="1461300" y="2208625"/>
            <a:ext cx="6090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Almacenar fecha y hora</a:t>
            </a:r>
            <a:endParaRPr b="1" i="0" sz="4000" u="none" cap="none" strike="noStrike">
              <a:solidFill>
                <a:schemeClr val="dk1"/>
              </a:solidFill>
              <a:highlight>
                <a:srgbClr val="EAFF6A"/>
              </a:highlight>
              <a:latin typeface="DM Sans"/>
              <a:ea typeface="DM Sans"/>
              <a:cs typeface="DM Sans"/>
              <a:sym typeface="DM Sans"/>
            </a:endParaRPr>
          </a:p>
        </p:txBody>
      </p:sp>
      <p:sp>
        <p:nvSpPr>
          <p:cNvPr id="787" name="Google Shape;787;p192"/>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5-10 min</a:t>
            </a:r>
            <a:endParaRPr b="1" i="0" sz="2000" u="none" cap="none" strike="noStrike">
              <a:solidFill>
                <a:srgbClr val="83AEFB"/>
              </a:solidFill>
              <a:latin typeface="DM Sans"/>
              <a:ea typeface="DM Sans"/>
              <a:cs typeface="DM Sans"/>
              <a:sym typeface="DM Sans"/>
            </a:endParaRPr>
          </a:p>
        </p:txBody>
      </p:sp>
      <p:sp>
        <p:nvSpPr>
          <p:cNvPr id="788" name="Google Shape;788;p192"/>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Práctica para repasar los conceptos de archivos con callbacks</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193"/>
          <p:cNvGrpSpPr/>
          <p:nvPr/>
        </p:nvGrpSpPr>
        <p:grpSpPr>
          <a:xfrm>
            <a:off x="457347" y="468298"/>
            <a:ext cx="431074" cy="431074"/>
            <a:chOff x="974706" y="2467173"/>
            <a:chExt cx="738900" cy="738900"/>
          </a:xfrm>
        </p:grpSpPr>
        <p:sp>
          <p:nvSpPr>
            <p:cNvPr id="794" name="Google Shape;794;p19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5" name="Google Shape;795;p193"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796" name="Google Shape;796;p193"/>
          <p:cNvSpPr txBox="1"/>
          <p:nvPr/>
        </p:nvSpPr>
        <p:spPr>
          <a:xfrm>
            <a:off x="501450" y="1081750"/>
            <a:ext cx="762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Almacenar fecha y hora</a:t>
            </a:r>
            <a:endParaRPr b="1" i="0" sz="4000" u="none" cap="none" strike="noStrike">
              <a:solidFill>
                <a:schemeClr val="dk1"/>
              </a:solidFill>
              <a:latin typeface="DM Sans"/>
              <a:ea typeface="DM Sans"/>
              <a:cs typeface="DM Sans"/>
              <a:sym typeface="DM Sans"/>
            </a:endParaRPr>
          </a:p>
        </p:txBody>
      </p:sp>
      <p:pic>
        <p:nvPicPr>
          <p:cNvPr id="797" name="Google Shape;797;p193"/>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798" name="Google Shape;798;p193"/>
          <p:cNvSpPr txBox="1"/>
          <p:nvPr/>
        </p:nvSpPr>
        <p:spPr>
          <a:xfrm>
            <a:off x="549525" y="2253750"/>
            <a:ext cx="80829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Realizar un programa que cree un archivo en el cual escriba la fecha y la hora actual. Posteriormente leer el archivo y mostrar el contenido por consola.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 sz="1350">
                <a:latin typeface="DM Sans"/>
                <a:ea typeface="DM Sans"/>
                <a:cs typeface="DM Sans"/>
                <a:sym typeface="DM Sans"/>
              </a:rPr>
              <a:t>Utilizar el módulo fs y sus operaciones de tipo callback.</a:t>
            </a:r>
            <a:endParaRPr sz="1350">
              <a:latin typeface="DM Sans"/>
              <a:ea typeface="DM Sans"/>
              <a:cs typeface="DM Sans"/>
              <a:sym typeface="DM Sans"/>
            </a:endParaRPr>
          </a:p>
        </p:txBody>
      </p:sp>
      <p:sp>
        <p:nvSpPr>
          <p:cNvPr id="799" name="Google Shape;799;p19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9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805" name="Google Shape;805;p19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95"/>
          <p:cNvSpPr txBox="1"/>
          <p:nvPr/>
        </p:nvSpPr>
        <p:spPr>
          <a:xfrm>
            <a:off x="1412213"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fs utilizando </a:t>
            </a:r>
            <a:endParaRPr b="1" sz="4000">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rgbClr val="83AEFB"/>
                </a:solidFill>
                <a:latin typeface="DM Sans"/>
                <a:ea typeface="DM Sans"/>
                <a:cs typeface="DM Sans"/>
                <a:sym typeface="DM Sans"/>
              </a:rPr>
              <a:t>promesas</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9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 con promesas</a:t>
            </a:r>
            <a:endParaRPr b="1" i="0" sz="4000" u="none" cap="none" strike="noStrike">
              <a:solidFill>
                <a:schemeClr val="dk1"/>
              </a:solidFill>
              <a:latin typeface="DM Sans"/>
              <a:ea typeface="DM Sans"/>
              <a:cs typeface="DM Sans"/>
              <a:sym typeface="DM Sans"/>
            </a:endParaRPr>
          </a:p>
        </p:txBody>
      </p:sp>
      <p:sp>
        <p:nvSpPr>
          <p:cNvPr id="816" name="Google Shape;816;p196"/>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Ya sabemos trabajar con archivos, ya vimos cómo trabajarlos de manera asíncrona, ahora viene el punto más valioso: </a:t>
            </a:r>
            <a:r>
              <a:rPr b="1" lang="es" sz="1350">
                <a:latin typeface="DM Sans"/>
                <a:ea typeface="DM Sans"/>
                <a:cs typeface="DM Sans"/>
                <a:sym typeface="DM Sans"/>
              </a:rPr>
              <a:t>trabajar con archivos de manera asíncrona, con promesas</a:t>
            </a:r>
            <a:r>
              <a:rPr lang="es" sz="1350">
                <a:latin typeface="DM Sans"/>
                <a:ea typeface="DM Sans"/>
                <a:cs typeface="DM Sans"/>
                <a:sym typeface="DM Sans"/>
              </a:rPr>
              <a:t>. esto lo haremos con su propiedad </a:t>
            </a:r>
            <a:r>
              <a:rPr b="1" lang="es" sz="1350">
                <a:latin typeface="DM Sans"/>
                <a:ea typeface="DM Sans"/>
                <a:cs typeface="DM Sans"/>
                <a:sym typeface="DM Sans"/>
              </a:rPr>
              <a:t>fs.promises</a:t>
            </a:r>
            <a:endParaRPr i="0" sz="1350" u="none" cap="none" strike="noStrike">
              <a:solidFill>
                <a:srgbClr val="000000"/>
              </a:solidFill>
              <a:latin typeface="DM Sans"/>
              <a:ea typeface="DM Sans"/>
              <a:cs typeface="DM Sans"/>
              <a:sym typeface="DM Sans"/>
            </a:endParaRPr>
          </a:p>
        </p:txBody>
      </p:sp>
      <p:pic>
        <p:nvPicPr>
          <p:cNvPr id="817" name="Google Shape;817;p196"/>
          <p:cNvPicPr preferRelativeResize="0"/>
          <p:nvPr/>
        </p:nvPicPr>
        <p:blipFill rotWithShape="1">
          <a:blip r:embed="rId3">
            <a:alphaModFix/>
          </a:blip>
          <a:srcRect b="30093" l="7748" r="53525" t="27646"/>
          <a:stretch/>
        </p:blipFill>
        <p:spPr>
          <a:xfrm>
            <a:off x="6928199" y="715261"/>
            <a:ext cx="1365425" cy="625787"/>
          </a:xfrm>
          <a:prstGeom prst="rect">
            <a:avLst/>
          </a:prstGeom>
          <a:noFill/>
          <a:ln>
            <a:noFill/>
          </a:ln>
        </p:spPr>
      </p:pic>
      <p:pic>
        <p:nvPicPr>
          <p:cNvPr id="818" name="Google Shape;818;p196"/>
          <p:cNvPicPr preferRelativeResize="0"/>
          <p:nvPr/>
        </p:nvPicPr>
        <p:blipFill>
          <a:blip r:embed="rId4">
            <a:alphaModFix/>
          </a:blip>
          <a:stretch>
            <a:fillRect/>
          </a:stretch>
        </p:blipFill>
        <p:spPr>
          <a:xfrm>
            <a:off x="7174730" y="2091134"/>
            <a:ext cx="872364" cy="872348"/>
          </a:xfrm>
          <a:prstGeom prst="rect">
            <a:avLst/>
          </a:prstGeom>
          <a:noFill/>
          <a:ln>
            <a:noFill/>
          </a:ln>
        </p:spPr>
      </p:pic>
      <p:pic>
        <p:nvPicPr>
          <p:cNvPr id="819" name="Google Shape;819;p196"/>
          <p:cNvPicPr preferRelativeResize="0"/>
          <p:nvPr/>
        </p:nvPicPr>
        <p:blipFill rotWithShape="1">
          <a:blip r:embed="rId5">
            <a:alphaModFix/>
          </a:blip>
          <a:srcRect b="20346" l="20346" r="20746" t="20746"/>
          <a:stretch/>
        </p:blipFill>
        <p:spPr>
          <a:xfrm>
            <a:off x="7329238" y="1398237"/>
            <a:ext cx="563325" cy="563314"/>
          </a:xfrm>
          <a:prstGeom prst="rect">
            <a:avLst/>
          </a:prstGeom>
          <a:noFill/>
          <a:ln>
            <a:noFill/>
          </a:ln>
        </p:spPr>
      </p:pic>
      <p:pic>
        <p:nvPicPr>
          <p:cNvPr id="820" name="Google Shape;820;p196"/>
          <p:cNvPicPr preferRelativeResize="0"/>
          <p:nvPr/>
        </p:nvPicPr>
        <p:blipFill rotWithShape="1">
          <a:blip r:embed="rId6">
            <a:alphaModFix/>
          </a:blip>
          <a:srcRect b="25075" l="14992" r="15856" t="27736"/>
          <a:stretch/>
        </p:blipFill>
        <p:spPr>
          <a:xfrm>
            <a:off x="7274714" y="3178676"/>
            <a:ext cx="672396" cy="458857"/>
          </a:xfrm>
          <a:prstGeom prst="rect">
            <a:avLst/>
          </a:prstGeom>
          <a:noFill/>
          <a:ln>
            <a:noFill/>
          </a:ln>
        </p:spPr>
      </p:pic>
      <p:pic>
        <p:nvPicPr>
          <p:cNvPr id="821" name="Google Shape;821;p196"/>
          <p:cNvPicPr preferRelativeResize="0"/>
          <p:nvPr/>
        </p:nvPicPr>
        <p:blipFill rotWithShape="1">
          <a:blip r:embed="rId7">
            <a:alphaModFix/>
          </a:blip>
          <a:srcRect b="25816" l="32470" r="31378" t="31923"/>
          <a:stretch/>
        </p:blipFill>
        <p:spPr>
          <a:xfrm>
            <a:off x="7251243" y="3802449"/>
            <a:ext cx="719338" cy="6257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9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fs.promises</a:t>
            </a:r>
            <a:endParaRPr b="1" i="0" sz="4000" u="none" cap="none" strike="noStrike">
              <a:solidFill>
                <a:schemeClr val="dk1"/>
              </a:solidFill>
              <a:latin typeface="DM Sans"/>
              <a:ea typeface="DM Sans"/>
              <a:cs typeface="DM Sans"/>
              <a:sym typeface="DM Sans"/>
            </a:endParaRPr>
          </a:p>
        </p:txBody>
      </p:sp>
      <p:sp>
        <p:nvSpPr>
          <p:cNvPr id="827" name="Google Shape;827;p197"/>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Al colocar a nuestro módulo fs el </a:t>
            </a:r>
            <a:r>
              <a:rPr b="1" lang="es" sz="1350">
                <a:solidFill>
                  <a:schemeClr val="dk1"/>
                </a:solidFill>
                <a:latin typeface="DM Sans"/>
                <a:ea typeface="DM Sans"/>
                <a:cs typeface="DM Sans"/>
                <a:sym typeface="DM Sans"/>
              </a:rPr>
              <a:t>.promises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estamos indicando que, la operación que se hará debe ser ejecutada de manera </a:t>
            </a:r>
            <a:r>
              <a:rPr b="1" lang="es" sz="1350">
                <a:solidFill>
                  <a:schemeClr val="dk1"/>
                </a:solidFill>
                <a:latin typeface="DM Sans"/>
                <a:ea typeface="DM Sans"/>
                <a:cs typeface="DM Sans"/>
                <a:sym typeface="DM Sans"/>
              </a:rPr>
              <a:t>asíncrona</a:t>
            </a:r>
            <a:r>
              <a:rPr lang="es" sz="1350">
                <a:solidFill>
                  <a:schemeClr val="dk1"/>
                </a:solidFill>
                <a:latin typeface="DM Sans"/>
                <a:ea typeface="DM Sans"/>
                <a:cs typeface="DM Sans"/>
                <a:sym typeface="DM Sans"/>
              </a:rPr>
              <a:t>, pero en lugar de manipularla con un callback, lo podemos hacer con .then +.catch, o bien con async/await.</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 sz="1350">
                <a:solidFill>
                  <a:schemeClr val="dk1"/>
                </a:solidFill>
                <a:latin typeface="DM Sans"/>
                <a:ea typeface="DM Sans"/>
                <a:cs typeface="DM Sans"/>
                <a:sym typeface="DM Sans"/>
              </a:rPr>
              <a:t>Los argumentos y estructura es casi idéntico al síncrono, por lo tanto sus operaciones principales serán: </a:t>
            </a:r>
            <a:endParaRPr sz="1350">
              <a:solidFill>
                <a:schemeClr val="dk1"/>
              </a:solidFill>
              <a:latin typeface="DM Sans"/>
              <a:ea typeface="DM Sans"/>
              <a:cs typeface="DM Sans"/>
              <a:sym typeface="DM Sans"/>
            </a:endParaRPr>
          </a:p>
        </p:txBody>
      </p:sp>
      <p:sp>
        <p:nvSpPr>
          <p:cNvPr id="828" name="Google Shape;828;p197"/>
          <p:cNvSpPr txBox="1"/>
          <p:nvPr/>
        </p:nvSpPr>
        <p:spPr>
          <a:xfrm>
            <a:off x="4527575" y="1908175"/>
            <a:ext cx="38346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fs.promises.writeFile </a:t>
            </a:r>
            <a:r>
              <a:rPr lang="es" sz="1350">
                <a:solidFill>
                  <a:schemeClr val="dk1"/>
                </a:solidFill>
                <a:latin typeface="DM Sans"/>
                <a:ea typeface="DM Sans"/>
                <a:cs typeface="DM Sans"/>
                <a:sym typeface="DM Sans"/>
              </a:rPr>
              <a:t>= Para escribir contenido en un archivo. Si el archivo no existe, lo crea. Si existe, lo sobreescribe.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fs.promises.readFile </a:t>
            </a:r>
            <a:r>
              <a:rPr lang="es" sz="1350">
                <a:solidFill>
                  <a:schemeClr val="dk1"/>
                </a:solidFill>
                <a:latin typeface="DM Sans"/>
                <a:ea typeface="DM Sans"/>
                <a:cs typeface="DM Sans"/>
                <a:sym typeface="DM Sans"/>
              </a:rPr>
              <a:t> = Para obtener el contenido de un archivo.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fs.promises.appendFile </a:t>
            </a:r>
            <a:r>
              <a:rPr lang="es" sz="1350">
                <a:solidFill>
                  <a:schemeClr val="dk1"/>
                </a:solidFill>
                <a:latin typeface="DM Sans"/>
                <a:ea typeface="DM Sans"/>
                <a:cs typeface="DM Sans"/>
                <a:sym typeface="DM Sans"/>
              </a:rPr>
              <a:t>= Para añadir contenido a un archivo. ¡No se sobreescribe!</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b="1" lang="es" sz="1350">
                <a:solidFill>
                  <a:schemeClr val="dk1"/>
                </a:solidFill>
                <a:latin typeface="DM Sans"/>
                <a:ea typeface="DM Sans"/>
                <a:cs typeface="DM Sans"/>
                <a:sym typeface="DM Sans"/>
              </a:rPr>
              <a:t>fs.promises.unlink</a:t>
            </a:r>
            <a:r>
              <a:rPr lang="es" sz="1350">
                <a:solidFill>
                  <a:schemeClr val="dk1"/>
                </a:solidFill>
                <a:latin typeface="DM Sans"/>
                <a:ea typeface="DM Sans"/>
                <a:cs typeface="DM Sans"/>
                <a:sym typeface="DM Sans"/>
              </a:rPr>
              <a:t>= Es el “delete” de los archivos. eliminará todo el archivo, no sólo el contenido.</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162"/>
          <p:cNvPicPr preferRelativeResize="0"/>
          <p:nvPr/>
        </p:nvPicPr>
        <p:blipFill rotWithShape="1">
          <a:blip r:embed="rId3">
            <a:alphaModFix/>
          </a:blip>
          <a:srcRect b="0" l="0" r="0" t="0"/>
          <a:stretch/>
        </p:blipFill>
        <p:spPr>
          <a:xfrm>
            <a:off x="3654950" y="1299162"/>
            <a:ext cx="2042550" cy="3122575"/>
          </a:xfrm>
          <a:prstGeom prst="rect">
            <a:avLst/>
          </a:prstGeom>
          <a:noFill/>
          <a:ln>
            <a:noFill/>
          </a:ln>
        </p:spPr>
      </p:pic>
      <p:pic>
        <p:nvPicPr>
          <p:cNvPr id="517" name="Google Shape;517;p162"/>
          <p:cNvPicPr preferRelativeResize="0"/>
          <p:nvPr/>
        </p:nvPicPr>
        <p:blipFill rotWithShape="1">
          <a:blip r:embed="rId4">
            <a:alphaModFix/>
          </a:blip>
          <a:srcRect b="0" l="0" r="0" t="0"/>
          <a:stretch/>
        </p:blipFill>
        <p:spPr>
          <a:xfrm>
            <a:off x="1440025" y="1365650"/>
            <a:ext cx="1958700" cy="2989595"/>
          </a:xfrm>
          <a:prstGeom prst="rect">
            <a:avLst/>
          </a:prstGeom>
          <a:noFill/>
          <a:ln>
            <a:noFill/>
          </a:ln>
        </p:spPr>
      </p:pic>
      <p:pic>
        <p:nvPicPr>
          <p:cNvPr id="518" name="Google Shape;518;p162"/>
          <p:cNvPicPr preferRelativeResize="0"/>
          <p:nvPr/>
        </p:nvPicPr>
        <p:blipFill rotWithShape="1">
          <a:blip r:embed="rId4">
            <a:alphaModFix/>
          </a:blip>
          <a:srcRect b="0" l="0" r="0" t="0"/>
          <a:stretch/>
        </p:blipFill>
        <p:spPr>
          <a:xfrm>
            <a:off x="3682763" y="1365650"/>
            <a:ext cx="1958700" cy="2989595"/>
          </a:xfrm>
          <a:prstGeom prst="rect">
            <a:avLst/>
          </a:prstGeom>
          <a:noFill/>
          <a:ln>
            <a:noFill/>
          </a:ln>
        </p:spPr>
      </p:pic>
      <p:sp>
        <p:nvSpPr>
          <p:cNvPr id="519" name="Google Shape;519;p162"/>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520" name="Google Shape;520;p162"/>
          <p:cNvSpPr txBox="1"/>
          <p:nvPr/>
        </p:nvSpPr>
        <p:spPr>
          <a:xfrm>
            <a:off x="1439813"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i="0" lang="es" sz="1200" u="none" cap="none" strike="noStrike">
                <a:solidFill>
                  <a:schemeClr val="lt1"/>
                </a:solidFill>
                <a:latin typeface="DM Sans"/>
                <a:ea typeface="DM Sans"/>
                <a:cs typeface="DM Sans"/>
                <a:sym typeface="DM Sans"/>
              </a:rPr>
              <a:t>0</a:t>
            </a:r>
            <a:r>
              <a:rPr lang="es" sz="1200">
                <a:solidFill>
                  <a:schemeClr val="lt1"/>
                </a:solidFill>
                <a:latin typeface="DM Sans"/>
                <a:ea typeface="DM Sans"/>
                <a:cs typeface="DM Sans"/>
                <a:sym typeface="DM Sans"/>
              </a:rPr>
              <a:t>3</a:t>
            </a:r>
            <a:endParaRPr i="0" sz="1600" u="none" cap="none" strike="noStrike">
              <a:solidFill>
                <a:schemeClr val="lt1"/>
              </a:solidFill>
              <a:latin typeface="DM Sans"/>
              <a:ea typeface="DM Sans"/>
              <a:cs typeface="DM Sans"/>
              <a:sym typeface="DM Sans"/>
            </a:endParaRPr>
          </a:p>
        </p:txBody>
      </p:sp>
      <p:cxnSp>
        <p:nvCxnSpPr>
          <p:cNvPr id="521" name="Google Shape;521;p162"/>
          <p:cNvCxnSpPr/>
          <p:nvPr/>
        </p:nvCxnSpPr>
        <p:spPr>
          <a:xfrm>
            <a:off x="1514538"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522" name="Google Shape;522;p162"/>
          <p:cNvSpPr txBox="1"/>
          <p:nvPr/>
        </p:nvSpPr>
        <p:spPr>
          <a:xfrm>
            <a:off x="1439388"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Programación sincrónica y asincrónica</a:t>
            </a:r>
            <a:endParaRPr b="1" i="0" sz="1500" u="none" cap="none" strike="noStrike">
              <a:solidFill>
                <a:srgbClr val="999999"/>
              </a:solidFill>
              <a:latin typeface="DM Sans"/>
              <a:ea typeface="DM Sans"/>
              <a:cs typeface="DM Sans"/>
              <a:sym typeface="DM Sans"/>
            </a:endParaRPr>
          </a:p>
        </p:txBody>
      </p:sp>
      <p:sp>
        <p:nvSpPr>
          <p:cNvPr id="523" name="Google Shape;523;p162"/>
          <p:cNvSpPr txBox="1"/>
          <p:nvPr/>
        </p:nvSpPr>
        <p:spPr>
          <a:xfrm>
            <a:off x="3698075" y="14599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rgbClr val="FFFFFF"/>
                </a:solidFill>
                <a:latin typeface="DM Sans"/>
                <a:ea typeface="DM Sans"/>
                <a:cs typeface="DM Sans"/>
                <a:sym typeface="DM Sans"/>
              </a:rPr>
              <a:t>04</a:t>
            </a:r>
            <a:endParaRPr b="1" i="0" sz="1600" u="none" cap="none" strike="noStrike">
              <a:solidFill>
                <a:srgbClr val="FFFFFF"/>
              </a:solidFill>
              <a:latin typeface="DM Sans"/>
              <a:ea typeface="DM Sans"/>
              <a:cs typeface="DM Sans"/>
              <a:sym typeface="DM Sans"/>
            </a:endParaRPr>
          </a:p>
        </p:txBody>
      </p:sp>
      <p:cxnSp>
        <p:nvCxnSpPr>
          <p:cNvPr id="524" name="Google Shape;524;p162"/>
          <p:cNvCxnSpPr/>
          <p:nvPr/>
        </p:nvCxnSpPr>
        <p:spPr>
          <a:xfrm>
            <a:off x="3757913" y="2655900"/>
            <a:ext cx="1778400" cy="0"/>
          </a:xfrm>
          <a:prstGeom prst="straightConnector1">
            <a:avLst/>
          </a:prstGeom>
          <a:noFill/>
          <a:ln cap="flat" cmpd="sng" w="9525">
            <a:solidFill>
              <a:srgbClr val="434343"/>
            </a:solidFill>
            <a:prstDash val="solid"/>
            <a:round/>
            <a:headEnd len="sm" w="sm" type="none"/>
            <a:tailEnd len="sm" w="sm" type="none"/>
          </a:ln>
        </p:spPr>
      </p:cxnSp>
      <p:sp>
        <p:nvSpPr>
          <p:cNvPr id="525" name="Google Shape;525;p162"/>
          <p:cNvSpPr txBox="1"/>
          <p:nvPr/>
        </p:nvSpPr>
        <p:spPr>
          <a:xfrm>
            <a:off x="3697763"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Manejo de archivos en Javascript</a:t>
            </a:r>
            <a:endParaRPr b="1" sz="1500">
              <a:solidFill>
                <a:srgbClr val="EAFF6A"/>
              </a:solidFill>
              <a:latin typeface="DM Sans"/>
              <a:ea typeface="DM Sans"/>
              <a:cs typeface="DM Sans"/>
              <a:sym typeface="DM Sans"/>
            </a:endParaRPr>
          </a:p>
        </p:txBody>
      </p:sp>
      <p:cxnSp>
        <p:nvCxnSpPr>
          <p:cNvPr id="526" name="Google Shape;526;p162"/>
          <p:cNvCxnSpPr/>
          <p:nvPr/>
        </p:nvCxnSpPr>
        <p:spPr>
          <a:xfrm>
            <a:off x="1529963" y="1832550"/>
            <a:ext cx="1778400" cy="0"/>
          </a:xfrm>
          <a:prstGeom prst="straightConnector1">
            <a:avLst/>
          </a:prstGeom>
          <a:noFill/>
          <a:ln cap="flat" cmpd="sng" w="9525">
            <a:solidFill>
              <a:srgbClr val="434343"/>
            </a:solidFill>
            <a:prstDash val="solid"/>
            <a:round/>
            <a:headEnd len="sm" w="sm" type="none"/>
            <a:tailEnd len="sm" w="sm" type="none"/>
          </a:ln>
        </p:spPr>
      </p:cxnSp>
      <p:cxnSp>
        <p:nvCxnSpPr>
          <p:cNvPr id="527" name="Google Shape;527;p162"/>
          <p:cNvCxnSpPr/>
          <p:nvPr/>
        </p:nvCxnSpPr>
        <p:spPr>
          <a:xfrm>
            <a:off x="3773338" y="1829200"/>
            <a:ext cx="1778400" cy="0"/>
          </a:xfrm>
          <a:prstGeom prst="straightConnector1">
            <a:avLst/>
          </a:prstGeom>
          <a:noFill/>
          <a:ln cap="flat" cmpd="sng" w="9525">
            <a:solidFill>
              <a:srgbClr val="434343"/>
            </a:solidFill>
            <a:prstDash val="solid"/>
            <a:round/>
            <a:headEnd len="sm" w="sm" type="none"/>
            <a:tailEnd len="sm" w="sm" type="none"/>
          </a:ln>
        </p:spPr>
      </p:cxnSp>
      <p:sp>
        <p:nvSpPr>
          <p:cNvPr id="528" name="Google Shape;528;p162"/>
          <p:cNvSpPr txBox="1"/>
          <p:nvPr/>
        </p:nvSpPr>
        <p:spPr>
          <a:xfrm>
            <a:off x="3796188" y="2793950"/>
            <a:ext cx="17325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5"/>
              </a:rPr>
              <a:t>Archivos síncronos</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6"/>
              </a:rPr>
              <a:t>Manejo de archivos</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7"/>
              </a:rPr>
              <a:t>File system</a:t>
            </a:r>
            <a:endParaRPr sz="1200">
              <a:solidFill>
                <a:schemeClr val="lt1"/>
              </a:solidFill>
              <a:latin typeface="DM Sans"/>
              <a:ea typeface="DM Sans"/>
              <a:cs typeface="DM Sans"/>
              <a:sym typeface="DM Sans"/>
            </a:endParaRPr>
          </a:p>
          <a:p>
            <a:pPr indent="-304800" lvl="0" marL="457200" rtl="0" algn="l">
              <a:spcBef>
                <a:spcPts val="0"/>
              </a:spcBef>
              <a:spcAft>
                <a:spcPts val="0"/>
              </a:spcAft>
              <a:buClr>
                <a:schemeClr val="accent6"/>
              </a:buClr>
              <a:buSzPts val="1200"/>
              <a:buFont typeface="DM Sans"/>
              <a:buChar char="✓"/>
            </a:pPr>
            <a:r>
              <a:rPr lang="es" sz="1200" u="sng">
                <a:solidFill>
                  <a:schemeClr val="hlink"/>
                </a:solidFill>
                <a:latin typeface="DM Sans"/>
                <a:ea typeface="DM Sans"/>
                <a:cs typeface="DM Sans"/>
                <a:sym typeface="DM Sans"/>
                <a:hlinkClick action="ppaction://hlinksldjump" r:id="rId8"/>
              </a:rPr>
              <a:t>Promesas</a:t>
            </a:r>
            <a:endParaRPr sz="1200">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200">
              <a:solidFill>
                <a:schemeClr val="lt1"/>
              </a:solidFill>
              <a:latin typeface="DM Sans"/>
              <a:ea typeface="DM Sans"/>
              <a:cs typeface="DM Sans"/>
              <a:sym typeface="DM Sans"/>
            </a:endParaRPr>
          </a:p>
        </p:txBody>
      </p:sp>
      <p:sp>
        <p:nvSpPr>
          <p:cNvPr id="529" name="Google Shape;529;p162"/>
          <p:cNvSpPr txBox="1"/>
          <p:nvPr/>
        </p:nvSpPr>
        <p:spPr>
          <a:xfrm>
            <a:off x="1522250" y="2795450"/>
            <a:ext cx="17784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ction="ppaction://hlinksldjump" r:id="rId9">
                  <a:extLst>
                    <a:ext uri="{A12FA001-AC4F-418D-AE19-62706E023703}">
                      <ahyp:hlinkClr val="tx"/>
                    </a:ext>
                  </a:extLst>
                </a:hlinkClick>
              </a:rPr>
              <a:t>Funciones en Javascript</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ction="ppaction://hlinksldjump" r:id="rId10">
                  <a:extLst>
                    <a:ext uri="{A12FA001-AC4F-418D-AE19-62706E023703}">
                      <ahyp:hlinkClr val="tx"/>
                    </a:ext>
                  </a:extLst>
                </a:hlinkClick>
              </a:rPr>
              <a:t>Callbacks</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extLst>
                    <a:ext uri="{A12FA001-AC4F-418D-AE19-62706E023703}">
                      <ahyp:hlinkClr val="tx"/>
                    </a:ext>
                  </a:extLst>
                </a:hlinkClick>
              </a:rPr>
              <a:t>Promesas</a:t>
            </a:r>
            <a:endParaRPr sz="1200">
              <a:solidFill>
                <a:srgbClr val="999999"/>
              </a:solidFill>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solidFill>
                  <a:srgbClr val="999999"/>
                </a:solidFill>
                <a:uFill>
                  <a:noFill/>
                </a:uFill>
                <a:latin typeface="DM Sans"/>
                <a:ea typeface="DM Sans"/>
                <a:cs typeface="DM Sans"/>
                <a:sym typeface="DM Sans"/>
                <a:hlinkClick>
                  <a:extLst>
                    <a:ext uri="{A12FA001-AC4F-418D-AE19-62706E023703}">
                      <ahyp:hlinkClr val="tx"/>
                    </a:ext>
                  </a:extLst>
                </a:hlinkClick>
              </a:rPr>
              <a:t>Sincronismo vs. Asincronismo</a:t>
            </a:r>
            <a:endParaRPr sz="1200">
              <a:solidFill>
                <a:srgbClr val="999999"/>
              </a:solidFill>
              <a:latin typeface="DM Sans"/>
              <a:ea typeface="DM Sans"/>
              <a:cs typeface="DM Sans"/>
              <a:sym typeface="DM Sans"/>
            </a:endParaRPr>
          </a:p>
        </p:txBody>
      </p:sp>
      <p:pic>
        <p:nvPicPr>
          <p:cNvPr id="530" name="Google Shape;530;p162"/>
          <p:cNvPicPr preferRelativeResize="0"/>
          <p:nvPr/>
        </p:nvPicPr>
        <p:blipFill rotWithShape="1">
          <a:blip r:embed="rId4">
            <a:alphaModFix/>
          </a:blip>
          <a:srcRect b="0" l="0" r="0" t="0"/>
          <a:stretch/>
        </p:blipFill>
        <p:spPr>
          <a:xfrm>
            <a:off x="6002350" y="1365650"/>
            <a:ext cx="1958700" cy="2989595"/>
          </a:xfrm>
          <a:prstGeom prst="rect">
            <a:avLst/>
          </a:prstGeom>
          <a:noFill/>
          <a:ln>
            <a:noFill/>
          </a:ln>
        </p:spPr>
      </p:pic>
      <p:sp>
        <p:nvSpPr>
          <p:cNvPr id="531" name="Google Shape;531;p162"/>
          <p:cNvSpPr txBox="1"/>
          <p:nvPr/>
        </p:nvSpPr>
        <p:spPr>
          <a:xfrm>
            <a:off x="6002138" y="14632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05</a:t>
            </a:r>
            <a:endParaRPr i="0" sz="1600" u="none" cap="none" strike="noStrike">
              <a:solidFill>
                <a:srgbClr val="FFFFFF"/>
              </a:solidFill>
              <a:latin typeface="DM Sans"/>
              <a:ea typeface="DM Sans"/>
              <a:cs typeface="DM Sans"/>
              <a:sym typeface="DM Sans"/>
            </a:endParaRPr>
          </a:p>
        </p:txBody>
      </p:sp>
      <p:cxnSp>
        <p:nvCxnSpPr>
          <p:cNvPr id="532" name="Google Shape;532;p162"/>
          <p:cNvCxnSpPr/>
          <p:nvPr/>
        </p:nvCxnSpPr>
        <p:spPr>
          <a:xfrm>
            <a:off x="6076863" y="2659250"/>
            <a:ext cx="1778400" cy="0"/>
          </a:xfrm>
          <a:prstGeom prst="straightConnector1">
            <a:avLst/>
          </a:prstGeom>
          <a:noFill/>
          <a:ln cap="flat" cmpd="sng" w="9525">
            <a:solidFill>
              <a:srgbClr val="434343"/>
            </a:solidFill>
            <a:prstDash val="solid"/>
            <a:round/>
            <a:headEnd len="sm" w="sm" type="none"/>
            <a:tailEnd len="sm" w="sm" type="none"/>
          </a:ln>
        </p:spPr>
      </p:cxnSp>
      <p:sp>
        <p:nvSpPr>
          <p:cNvPr id="533" name="Google Shape;533;p162"/>
          <p:cNvSpPr txBox="1"/>
          <p:nvPr/>
        </p:nvSpPr>
        <p:spPr>
          <a:xfrm>
            <a:off x="6001713" y="179305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Administradores de paquetes - NPM</a:t>
            </a:r>
            <a:endParaRPr b="1" sz="1500">
              <a:solidFill>
                <a:srgbClr val="999999"/>
              </a:solidFill>
              <a:latin typeface="DM Sans"/>
              <a:ea typeface="DM Sans"/>
              <a:cs typeface="DM Sans"/>
              <a:sym typeface="DM Sans"/>
            </a:endParaRPr>
          </a:p>
        </p:txBody>
      </p:sp>
      <p:cxnSp>
        <p:nvCxnSpPr>
          <p:cNvPr id="534" name="Google Shape;534;p162"/>
          <p:cNvCxnSpPr/>
          <p:nvPr/>
        </p:nvCxnSpPr>
        <p:spPr>
          <a:xfrm>
            <a:off x="6092288" y="1832550"/>
            <a:ext cx="1778400" cy="0"/>
          </a:xfrm>
          <a:prstGeom prst="straightConnector1">
            <a:avLst/>
          </a:prstGeom>
          <a:noFill/>
          <a:ln cap="flat" cmpd="sng" w="9525">
            <a:solidFill>
              <a:srgbClr val="434343"/>
            </a:solidFill>
            <a:prstDash val="solid"/>
            <a:round/>
            <a:headEnd len="sm" w="sm" type="none"/>
            <a:tailEnd len="sm" w="sm" type="none"/>
          </a:ln>
        </p:spPr>
      </p:cxnSp>
      <p:sp>
        <p:nvSpPr>
          <p:cNvPr id="535" name="Google Shape;535;p162"/>
          <p:cNvSpPr txBox="1"/>
          <p:nvPr/>
        </p:nvSpPr>
        <p:spPr>
          <a:xfrm>
            <a:off x="6084575" y="2795450"/>
            <a:ext cx="1778400" cy="1477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Node Js</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Módulos nativos</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uFill>
                  <a:noFill/>
                </a:uFill>
                <a:latin typeface="DM Sans"/>
                <a:ea typeface="DM Sans"/>
                <a:cs typeface="DM Sans"/>
                <a:sym typeface="DM Sans"/>
                <a:hlinkClick action="ppaction://hlinksldjump" r:id="rId11">
                  <a:extLst>
                    <a:ext uri="{A12FA001-AC4F-418D-AE19-62706E023703}">
                      <ahyp:hlinkClr val="tx"/>
                    </a:ext>
                  </a:extLst>
                </a:hlinkClick>
              </a:rPr>
              <a:t>NPM</a:t>
            </a:r>
            <a:endParaRPr sz="1200">
              <a:solidFill>
                <a:schemeClr val="lt1"/>
              </a:solidFill>
              <a:latin typeface="DM Sans"/>
              <a:ea typeface="DM Sans"/>
              <a:cs typeface="DM Sans"/>
              <a:sym typeface="DM Sans"/>
            </a:endParaRPr>
          </a:p>
          <a:p>
            <a:pPr indent="-304800" lvl="0" marL="457200" marR="0" rtl="0" algn="l">
              <a:lnSpc>
                <a:spcPct val="100000"/>
              </a:lnSpc>
              <a:spcBef>
                <a:spcPts val="0"/>
              </a:spcBef>
              <a:spcAft>
                <a:spcPts val="0"/>
              </a:spcAft>
              <a:buClr>
                <a:schemeClr val="accent4"/>
              </a:buClr>
              <a:buSzPts val="1200"/>
              <a:buFont typeface="DM Sans"/>
              <a:buChar char="✓"/>
            </a:pPr>
            <a:r>
              <a:rPr lang="es" sz="1200">
                <a:solidFill>
                  <a:schemeClr val="lt1"/>
                </a:solidFill>
                <a:latin typeface="DM Sans"/>
                <a:ea typeface="DM Sans"/>
                <a:cs typeface="DM Sans"/>
                <a:sym typeface="DM Sans"/>
              </a:rPr>
              <a:t>Instalaciones globales y locales</a:t>
            </a:r>
            <a:endParaRPr sz="120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9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a:t>
            </a:r>
            <a:r>
              <a:rPr b="1" lang="es" sz="3500">
                <a:solidFill>
                  <a:srgbClr val="EAFF6A"/>
                </a:solidFill>
                <a:latin typeface="DM Sans"/>
                <a:ea typeface="DM Sans"/>
                <a:cs typeface="DM Sans"/>
                <a:sym typeface="DM Sans"/>
              </a:rPr>
              <a:t>3</a:t>
            </a:r>
            <a:endParaRPr b="1" i="0" sz="3500" u="none" cap="none" strike="noStrike">
              <a:solidFill>
                <a:srgbClr val="EAFF6A"/>
              </a:solidFill>
              <a:latin typeface="DM Sans"/>
              <a:ea typeface="DM Sans"/>
              <a:cs typeface="DM Sans"/>
              <a:sym typeface="DM Sans"/>
            </a:endParaRPr>
          </a:p>
        </p:txBody>
      </p:sp>
      <p:sp>
        <p:nvSpPr>
          <p:cNvPr id="834" name="Google Shape;834;p198"/>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00000"/>
              </a:lnSpc>
              <a:spcBef>
                <a:spcPts val="0"/>
              </a:spcBef>
              <a:spcAft>
                <a:spcPts val="0"/>
              </a:spcAft>
              <a:buClr>
                <a:schemeClr val="accent6"/>
              </a:buClr>
              <a:buSzPts val="2500"/>
              <a:buFont typeface="DM Sans"/>
              <a:buChar char="✓"/>
            </a:pPr>
            <a:r>
              <a:rPr lang="es" sz="2500">
                <a:solidFill>
                  <a:srgbClr val="B7B7B7"/>
                </a:solidFill>
                <a:latin typeface="DM Sans"/>
                <a:ea typeface="DM Sans"/>
                <a:cs typeface="DM Sans"/>
                <a:sym typeface="DM Sans"/>
              </a:rPr>
              <a:t>Se realizará el mismo procedimiento que los ejemplos 1 y 2, pero trabajando fs con su submódulo </a:t>
            </a:r>
            <a:r>
              <a:rPr i="1" lang="es" sz="2500">
                <a:solidFill>
                  <a:srgbClr val="B7B7B7"/>
                </a:solidFill>
                <a:latin typeface="DM Sans"/>
                <a:ea typeface="DM Sans"/>
                <a:cs typeface="DM Sans"/>
                <a:sym typeface="DM Sans"/>
              </a:rPr>
              <a:t>promises</a:t>
            </a:r>
            <a:r>
              <a:rPr lang="es" sz="2500">
                <a:solidFill>
                  <a:srgbClr val="B7B7B7"/>
                </a:solidFill>
                <a:latin typeface="DM Sans"/>
                <a:ea typeface="DM Sans"/>
                <a:cs typeface="DM Sans"/>
                <a:sym typeface="DM Sans"/>
              </a:rPr>
              <a:t>. La implementación será con async/await</a:t>
            </a:r>
            <a:endParaRPr sz="2500">
              <a:solidFill>
                <a:srgbClr val="B7B7B7"/>
              </a:solidFill>
              <a:latin typeface="DM Sans"/>
              <a:ea typeface="DM Sans"/>
              <a:cs typeface="DM Sans"/>
              <a:sym typeface="DM Sans"/>
            </a:endParaRPr>
          </a:p>
        </p:txBody>
      </p:sp>
      <p:grpSp>
        <p:nvGrpSpPr>
          <p:cNvPr id="835" name="Google Shape;835;p198"/>
          <p:cNvGrpSpPr/>
          <p:nvPr/>
        </p:nvGrpSpPr>
        <p:grpSpPr>
          <a:xfrm>
            <a:off x="473351" y="619523"/>
            <a:ext cx="738900" cy="738900"/>
            <a:chOff x="473351" y="619523"/>
            <a:chExt cx="738900" cy="738900"/>
          </a:xfrm>
        </p:grpSpPr>
        <p:sp>
          <p:nvSpPr>
            <p:cNvPr id="836" name="Google Shape;836;p19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7" name="Google Shape;837;p198"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99"/>
          <p:cNvSpPr txBox="1"/>
          <p:nvPr/>
        </p:nvSpPr>
        <p:spPr>
          <a:xfrm>
            <a:off x="270475" y="345975"/>
            <a:ext cx="8598300" cy="104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3100">
                <a:solidFill>
                  <a:schemeClr val="lt1"/>
                </a:solidFill>
                <a:latin typeface="DM Sans"/>
                <a:ea typeface="DM Sans"/>
                <a:cs typeface="DM Sans"/>
                <a:sym typeface="DM Sans"/>
              </a:rPr>
              <a:t>Ejemplo de fs con promesas usando async/await</a:t>
            </a:r>
            <a:endParaRPr b="1" sz="3100">
              <a:solidFill>
                <a:schemeClr val="lt1"/>
              </a:solidFill>
              <a:latin typeface="DM Sans"/>
              <a:ea typeface="DM Sans"/>
              <a:cs typeface="DM Sans"/>
              <a:sym typeface="DM Sans"/>
            </a:endParaRPr>
          </a:p>
        </p:txBody>
      </p:sp>
      <p:sp>
        <p:nvSpPr>
          <p:cNvPr id="843" name="Google Shape;843;p199"/>
          <p:cNvSpPr txBox="1"/>
          <p:nvPr/>
        </p:nvSpPr>
        <p:spPr>
          <a:xfrm>
            <a:off x="170450" y="4696650"/>
            <a:ext cx="7618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sz="1100">
              <a:solidFill>
                <a:srgbClr val="999999"/>
              </a:solidFill>
              <a:latin typeface="DM Sans"/>
              <a:ea typeface="DM Sans"/>
              <a:cs typeface="DM Sans"/>
              <a:sym typeface="DM Sans"/>
            </a:endParaRPr>
          </a:p>
        </p:txBody>
      </p:sp>
      <p:pic>
        <p:nvPicPr>
          <p:cNvPr id="844" name="Google Shape;844;p199"/>
          <p:cNvPicPr preferRelativeResize="0"/>
          <p:nvPr/>
        </p:nvPicPr>
        <p:blipFill>
          <a:blip r:embed="rId3">
            <a:alphaModFix/>
          </a:blip>
          <a:stretch>
            <a:fillRect/>
          </a:stretch>
        </p:blipFill>
        <p:spPr>
          <a:xfrm>
            <a:off x="1248313" y="1535575"/>
            <a:ext cx="6647375" cy="3084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200"/>
          <p:cNvSpPr txBox="1"/>
          <p:nvPr/>
        </p:nvSpPr>
        <p:spPr>
          <a:xfrm>
            <a:off x="1419563" y="1648200"/>
            <a:ext cx="6221400" cy="1847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lt1"/>
                </a:solidFill>
                <a:latin typeface="DM Sans"/>
                <a:ea typeface="DM Sans"/>
                <a:cs typeface="DM Sans"/>
                <a:sym typeface="DM Sans"/>
              </a:rPr>
              <a:t>Manejo de datos complejos con </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lang="es" sz="4000">
                <a:solidFill>
                  <a:schemeClr val="accent4"/>
                </a:solidFill>
                <a:latin typeface="DM Sans"/>
                <a:ea typeface="DM Sans"/>
                <a:cs typeface="DM Sans"/>
                <a:sym typeface="DM Sans"/>
              </a:rPr>
              <a:t>fs.promise</a:t>
            </a:r>
            <a:endParaRPr b="1" i="0" sz="4000" u="none" cap="none" strike="noStrike">
              <a:solidFill>
                <a:schemeClr val="accent4"/>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201"/>
          <p:cNvSpPr txBox="1"/>
          <p:nvPr/>
        </p:nvSpPr>
        <p:spPr>
          <a:xfrm>
            <a:off x="473350" y="9243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Manejo de datos complejos</a:t>
            </a:r>
            <a:endParaRPr b="1" i="0" sz="4000" u="none" cap="none" strike="noStrike">
              <a:solidFill>
                <a:schemeClr val="dk1"/>
              </a:solidFill>
              <a:latin typeface="DM Sans"/>
              <a:ea typeface="DM Sans"/>
              <a:cs typeface="DM Sans"/>
              <a:sym typeface="DM Sans"/>
            </a:endParaRPr>
          </a:p>
        </p:txBody>
      </p:sp>
      <p:sp>
        <p:nvSpPr>
          <p:cNvPr id="855" name="Google Shape;855;p201"/>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Como ya podrás imaginar, no todo son archivos .txt, y por supuesto que no todo es una cadena de texto simple. ¿Qué va a pasar cuando queramos guardar el contenido de una variable, aun si esta es un objeto? ¿Y si es un arreglo? Normalmente los archivos que solemos trabajar para almacenamiento, son los archivos de tipo </a:t>
            </a:r>
            <a:r>
              <a:rPr b="1" lang="es" sz="1350">
                <a:latin typeface="DM Sans"/>
                <a:ea typeface="DM Sans"/>
                <a:cs typeface="DM Sans"/>
                <a:sym typeface="DM Sans"/>
              </a:rPr>
              <a:t>json</a:t>
            </a:r>
            <a:r>
              <a:rPr lang="es" sz="1350">
                <a:latin typeface="DM Sans"/>
                <a:ea typeface="DM Sans"/>
                <a:cs typeface="DM Sans"/>
                <a:sym typeface="DM Sans"/>
              </a:rPr>
              <a:t>.</a:t>
            </a:r>
            <a:endParaRPr i="0" sz="1350" u="none" cap="none" strike="noStrike">
              <a:solidFill>
                <a:srgbClr val="000000"/>
              </a:solidFill>
              <a:latin typeface="DM Sans"/>
              <a:ea typeface="DM Sans"/>
              <a:cs typeface="DM Sans"/>
              <a:sym typeface="DM Sans"/>
            </a:endParaRPr>
          </a:p>
        </p:txBody>
      </p:sp>
      <p:sp>
        <p:nvSpPr>
          <p:cNvPr id="856" name="Google Shape;856;p201"/>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Para poder almacenar elementos más complejos, nos apoyaremos del elemento JSON.stringify() y JSON. parse()</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20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02"/>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863" name="Google Shape;863;p202"/>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JSON.stringify</a:t>
            </a:r>
            <a:endParaRPr b="1" i="0" sz="4000" u="none" cap="none" strike="noStrike">
              <a:solidFill>
                <a:schemeClr val="dk1"/>
              </a:solidFill>
              <a:latin typeface="DM Sans"/>
              <a:ea typeface="DM Sans"/>
              <a:cs typeface="DM Sans"/>
              <a:sym typeface="DM Sans"/>
            </a:endParaRPr>
          </a:p>
        </p:txBody>
      </p:sp>
      <p:sp>
        <p:nvSpPr>
          <p:cNvPr id="864" name="Google Shape;864;p202"/>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Una vez que tenemos el objeto que queremos guardar en el archivo, tenemos que recordar que éste no puede guardarse sólo incrustándolo. </a:t>
            </a:r>
            <a:r>
              <a:rPr b="1" lang="es" sz="1350">
                <a:latin typeface="DM Sans"/>
                <a:ea typeface="DM Sans"/>
                <a:cs typeface="DM Sans"/>
                <a:sym typeface="DM Sans"/>
              </a:rPr>
              <a:t>Necesitamos convertirlo a formato json, </a:t>
            </a:r>
            <a:r>
              <a:rPr lang="es" sz="1350">
                <a:latin typeface="DM Sans"/>
                <a:ea typeface="DM Sans"/>
                <a:cs typeface="DM Sans"/>
                <a:sym typeface="DM Sans"/>
              </a:rPr>
              <a:t>el cual es un formato estándar de guardado y envío de archivos.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La sintaxis para hacer la conversión es:</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sz="1350">
              <a:latin typeface="DM Sans"/>
              <a:ea typeface="DM Sans"/>
              <a:cs typeface="DM Sans"/>
              <a:sym typeface="DM Sans"/>
            </a:endParaRPr>
          </a:p>
        </p:txBody>
      </p:sp>
      <p:pic>
        <p:nvPicPr>
          <p:cNvPr id="865" name="Google Shape;865;p202"/>
          <p:cNvPicPr preferRelativeResize="0"/>
          <p:nvPr/>
        </p:nvPicPr>
        <p:blipFill>
          <a:blip r:embed="rId3">
            <a:alphaModFix/>
          </a:blip>
          <a:stretch>
            <a:fillRect/>
          </a:stretch>
        </p:blipFill>
        <p:spPr>
          <a:xfrm>
            <a:off x="3722398" y="3620563"/>
            <a:ext cx="4924425" cy="361950"/>
          </a:xfrm>
          <a:prstGeom prst="rect">
            <a:avLst/>
          </a:prstGeom>
          <a:noFill/>
          <a:ln>
            <a:noFill/>
          </a:ln>
        </p:spPr>
      </p:pic>
      <p:pic>
        <p:nvPicPr>
          <p:cNvPr id="866" name="Google Shape;866;p202"/>
          <p:cNvPicPr preferRelativeResize="0"/>
          <p:nvPr/>
        </p:nvPicPr>
        <p:blipFill>
          <a:blip r:embed="rId4">
            <a:alphaModFix/>
          </a:blip>
          <a:stretch>
            <a:fillRect/>
          </a:stretch>
        </p:blipFill>
        <p:spPr>
          <a:xfrm>
            <a:off x="643138" y="1257250"/>
            <a:ext cx="2663600" cy="2025000"/>
          </a:xfrm>
          <a:prstGeom prst="rect">
            <a:avLst/>
          </a:prstGeom>
          <a:noFill/>
          <a:ln>
            <a:noFill/>
          </a:ln>
        </p:spPr>
      </p:pic>
      <p:sp>
        <p:nvSpPr>
          <p:cNvPr id="867" name="Google Shape;867;p202"/>
          <p:cNvSpPr txBox="1"/>
          <p:nvPr/>
        </p:nvSpPr>
        <p:spPr>
          <a:xfrm>
            <a:off x="627063" y="3332150"/>
            <a:ext cx="267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DM Sans"/>
                <a:ea typeface="DM Sans"/>
                <a:cs typeface="DM Sans"/>
                <a:sym typeface="DM Sans"/>
              </a:rPr>
              <a:t>Así se ve un JSON. Muy similar a un objeto, ¡pero no lo es!</a:t>
            </a:r>
            <a:endParaRPr sz="120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20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JSON.parse</a:t>
            </a:r>
            <a:endParaRPr b="1" i="0" sz="4000" u="none" cap="none" strike="noStrike">
              <a:solidFill>
                <a:schemeClr val="dk1"/>
              </a:solidFill>
              <a:latin typeface="DM Sans"/>
              <a:ea typeface="DM Sans"/>
              <a:cs typeface="DM Sans"/>
              <a:sym typeface="DM Sans"/>
            </a:endParaRPr>
          </a:p>
        </p:txBody>
      </p:sp>
      <p:sp>
        <p:nvSpPr>
          <p:cNvPr id="873" name="Google Shape;873;p203"/>
          <p:cNvSpPr txBox="1"/>
          <p:nvPr/>
        </p:nvSpPr>
        <p:spPr>
          <a:xfrm>
            <a:off x="457725" y="2211625"/>
            <a:ext cx="75777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Ahora que </a:t>
            </a:r>
            <a:r>
              <a:rPr lang="es" sz="1350">
                <a:latin typeface="DM Sans"/>
                <a:ea typeface="DM Sans"/>
                <a:cs typeface="DM Sans"/>
                <a:sym typeface="DM Sans"/>
              </a:rPr>
              <a:t>entendemos</a:t>
            </a:r>
            <a:r>
              <a:rPr lang="es" sz="1350">
                <a:latin typeface="DM Sans"/>
                <a:ea typeface="DM Sans"/>
                <a:cs typeface="DM Sans"/>
                <a:sym typeface="DM Sans"/>
              </a:rPr>
              <a:t> cómo se convierte un objeto a un JSON, es claro mencionar que JSON.parse representa la operación contraria. </a:t>
            </a:r>
            <a:r>
              <a:rPr b="1" lang="es" sz="1350">
                <a:latin typeface="DM Sans"/>
                <a:ea typeface="DM Sans"/>
                <a:cs typeface="DM Sans"/>
                <a:sym typeface="DM Sans"/>
              </a:rPr>
              <a:t>Cuando leemos un archivo, el contenido no es manipulable</a:t>
            </a:r>
            <a:r>
              <a:rPr lang="es" sz="1350">
                <a:latin typeface="DM Sans"/>
                <a:ea typeface="DM Sans"/>
                <a:cs typeface="DM Sans"/>
                <a:sym typeface="DM Sans"/>
              </a:rPr>
              <a:t>, así que, para recuperar el objeto que había guardado </a:t>
            </a:r>
            <a:r>
              <a:rPr lang="es" sz="1350" u="sng">
                <a:latin typeface="DM Sans"/>
                <a:ea typeface="DM Sans"/>
                <a:cs typeface="DM Sans"/>
                <a:sym typeface="DM Sans"/>
              </a:rPr>
              <a:t>y no sólo una string representativa de él</a:t>
            </a:r>
            <a:r>
              <a:rPr lang="es" sz="1350">
                <a:latin typeface="DM Sans"/>
                <a:ea typeface="DM Sans"/>
                <a:cs typeface="DM Sans"/>
                <a:sym typeface="DM Sans"/>
              </a:rPr>
              <a:t>, entonces hay que transformarlo de vuelta, esto se hace con JSON.parse</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su sintaxis es:</a:t>
            </a:r>
            <a:endParaRPr sz="1350">
              <a:latin typeface="DM Sans"/>
              <a:ea typeface="DM Sans"/>
              <a:cs typeface="DM Sans"/>
              <a:sym typeface="DM Sans"/>
            </a:endParaRPr>
          </a:p>
        </p:txBody>
      </p:sp>
      <p:pic>
        <p:nvPicPr>
          <p:cNvPr id="874" name="Google Shape;874;p203"/>
          <p:cNvPicPr preferRelativeResize="0"/>
          <p:nvPr/>
        </p:nvPicPr>
        <p:blipFill>
          <a:blip r:embed="rId3">
            <a:alphaModFix/>
          </a:blip>
          <a:stretch>
            <a:fillRect/>
          </a:stretch>
        </p:blipFill>
        <p:spPr>
          <a:xfrm>
            <a:off x="538675" y="3435325"/>
            <a:ext cx="5086350" cy="304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grpSp>
        <p:nvGrpSpPr>
          <p:cNvPr id="879" name="Google Shape;879;p204"/>
          <p:cNvGrpSpPr/>
          <p:nvPr/>
        </p:nvGrpSpPr>
        <p:grpSpPr>
          <a:xfrm>
            <a:off x="4202556" y="994173"/>
            <a:ext cx="738900" cy="738900"/>
            <a:chOff x="974706" y="2467173"/>
            <a:chExt cx="738900" cy="738900"/>
          </a:xfrm>
        </p:grpSpPr>
        <p:sp>
          <p:nvSpPr>
            <p:cNvPr id="880" name="Google Shape;880;p20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1" name="Google Shape;881;p204"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882" name="Google Shape;882;p204"/>
          <p:cNvSpPr txBox="1"/>
          <p:nvPr/>
        </p:nvSpPr>
        <p:spPr>
          <a:xfrm>
            <a:off x="1461300" y="2208625"/>
            <a:ext cx="60909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y escritura de archivos</a:t>
            </a:r>
            <a:endParaRPr b="1" i="0" sz="4000" u="none" cap="none" strike="noStrike">
              <a:solidFill>
                <a:schemeClr val="dk1"/>
              </a:solidFill>
              <a:highlight>
                <a:srgbClr val="EAFF6A"/>
              </a:highlight>
              <a:latin typeface="DM Sans"/>
              <a:ea typeface="DM Sans"/>
              <a:cs typeface="DM Sans"/>
              <a:sym typeface="DM Sans"/>
            </a:endParaRPr>
          </a:p>
        </p:txBody>
      </p:sp>
      <p:sp>
        <p:nvSpPr>
          <p:cNvPr id="883" name="Google Shape;883;p20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10-15</a:t>
            </a:r>
            <a:r>
              <a:rPr b="1" lang="es" sz="2000">
                <a:solidFill>
                  <a:srgbClr val="83AEFB"/>
                </a:solidFill>
                <a:latin typeface="DM Sans"/>
                <a:ea typeface="DM Sans"/>
                <a:cs typeface="DM Sans"/>
                <a:sym typeface="DM Sans"/>
              </a:rPr>
              <a:t> min</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grpSp>
        <p:nvGrpSpPr>
          <p:cNvPr id="888" name="Google Shape;888;p205"/>
          <p:cNvGrpSpPr/>
          <p:nvPr/>
        </p:nvGrpSpPr>
        <p:grpSpPr>
          <a:xfrm>
            <a:off x="457347" y="468298"/>
            <a:ext cx="431074" cy="431074"/>
            <a:chOff x="974706" y="2467173"/>
            <a:chExt cx="738900" cy="738900"/>
          </a:xfrm>
        </p:grpSpPr>
        <p:sp>
          <p:nvSpPr>
            <p:cNvPr id="889" name="Google Shape;889;p20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0" name="Google Shape;890;p205"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891" name="Google Shape;891;p205"/>
          <p:cNvSpPr txBox="1"/>
          <p:nvPr/>
        </p:nvSpPr>
        <p:spPr>
          <a:xfrm>
            <a:off x="501450" y="1081750"/>
            <a:ext cx="6386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y escritura de archivos</a:t>
            </a:r>
            <a:endParaRPr b="1" i="0" sz="4000" u="none" cap="none" strike="noStrike">
              <a:solidFill>
                <a:schemeClr val="dk1"/>
              </a:solidFill>
              <a:latin typeface="DM Sans"/>
              <a:ea typeface="DM Sans"/>
              <a:cs typeface="DM Sans"/>
              <a:sym typeface="DM Sans"/>
            </a:endParaRPr>
          </a:p>
        </p:txBody>
      </p:sp>
      <p:pic>
        <p:nvPicPr>
          <p:cNvPr id="892" name="Google Shape;892;p20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893" name="Google Shape;893;p205"/>
          <p:cNvSpPr txBox="1"/>
          <p:nvPr/>
        </p:nvSpPr>
        <p:spPr>
          <a:xfrm>
            <a:off x="530550" y="2455600"/>
            <a:ext cx="7755000" cy="2301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a:solidFill>
                  <a:schemeClr val="dk1"/>
                </a:solidFill>
                <a:highlight>
                  <a:schemeClr val="lt1"/>
                </a:highlight>
                <a:latin typeface="DM Sans"/>
                <a:ea typeface="DM Sans"/>
                <a:cs typeface="DM Sans"/>
                <a:sym typeface="DM Sans"/>
              </a:rPr>
              <a:t>Escribir un programa ejecutable bajo node.js que realice las siguientes acciones:</a:t>
            </a:r>
            <a:endParaRPr b="1">
              <a:solidFill>
                <a:schemeClr val="dk1"/>
              </a:solidFill>
              <a:highlight>
                <a:schemeClr val="lt1"/>
              </a:highlight>
              <a:latin typeface="DM Sans"/>
              <a:ea typeface="DM Sans"/>
              <a:cs typeface="DM Sans"/>
              <a:sym typeface="DM Sans"/>
            </a:endParaRPr>
          </a:p>
          <a:p>
            <a:pPr indent="-295275" lvl="0" marL="457200" rtl="0" algn="l">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Abra una terminal en el directorio del archivo y ejecute la instrucción: </a:t>
            </a:r>
            <a:r>
              <a:rPr i="1" lang="es">
                <a:solidFill>
                  <a:schemeClr val="dk1"/>
                </a:solidFill>
                <a:highlight>
                  <a:schemeClr val="lt1"/>
                </a:highlight>
                <a:latin typeface="DM Sans"/>
                <a:ea typeface="DM Sans"/>
                <a:cs typeface="DM Sans"/>
                <a:sym typeface="DM Sans"/>
              </a:rPr>
              <a:t>npm init -y</a:t>
            </a:r>
            <a:r>
              <a:rPr lang="es">
                <a:solidFill>
                  <a:schemeClr val="dk1"/>
                </a:solidFill>
                <a:highlight>
                  <a:schemeClr val="lt1"/>
                </a:highlight>
                <a:latin typeface="DM Sans"/>
                <a:ea typeface="DM Sans"/>
                <a:cs typeface="DM Sans"/>
                <a:sym typeface="DM Sans"/>
              </a:rPr>
              <a:t>.</a:t>
            </a:r>
            <a:endParaRPr>
              <a:solidFill>
                <a:schemeClr val="dk1"/>
              </a:solidFill>
              <a:highlight>
                <a:schemeClr val="lt1"/>
              </a:highlight>
              <a:latin typeface="DM Sans"/>
              <a:ea typeface="DM Sans"/>
              <a:cs typeface="DM Sans"/>
              <a:sym typeface="DM Sans"/>
            </a:endParaRPr>
          </a:p>
          <a:p>
            <a:pPr indent="-295275" lvl="1" marL="914400" rtl="0" algn="l">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Esto creará un archivo especial (lo veremos más adelante) de nombre </a:t>
            </a:r>
            <a:r>
              <a:rPr i="1" lang="es">
                <a:solidFill>
                  <a:schemeClr val="dk1"/>
                </a:solidFill>
                <a:highlight>
                  <a:schemeClr val="lt1"/>
                </a:highlight>
                <a:latin typeface="DM Sans"/>
                <a:ea typeface="DM Sans"/>
                <a:cs typeface="DM Sans"/>
                <a:sym typeface="DM Sans"/>
              </a:rPr>
              <a:t>package.json</a:t>
            </a:r>
            <a:endParaRPr i="1">
              <a:solidFill>
                <a:schemeClr val="dk1"/>
              </a:solidFill>
              <a:highlight>
                <a:schemeClr val="lt1"/>
              </a:highlight>
              <a:latin typeface="DM Sans"/>
              <a:ea typeface="DM Sans"/>
              <a:cs typeface="DM Sans"/>
              <a:sym typeface="DM Sans"/>
            </a:endParaRPr>
          </a:p>
          <a:p>
            <a:pPr indent="-295275" lvl="0" marL="457200" rtl="0" algn="l">
              <a:lnSpc>
                <a:spcPct val="100000"/>
              </a:lnSpc>
              <a:spcBef>
                <a:spcPts val="0"/>
              </a:spcBef>
              <a:spcAft>
                <a:spcPts val="0"/>
              </a:spcAft>
              <a:buClr>
                <a:srgbClr val="000000"/>
              </a:buClr>
              <a:buSzPts val="1050"/>
              <a:buFont typeface="DM Sans"/>
              <a:buChar char="✓"/>
            </a:pPr>
            <a:r>
              <a:rPr lang="es">
                <a:solidFill>
                  <a:schemeClr val="dk1"/>
                </a:solidFill>
                <a:highlight>
                  <a:schemeClr val="lt1"/>
                </a:highlight>
                <a:latin typeface="DM Sans"/>
                <a:ea typeface="DM Sans"/>
                <a:cs typeface="DM Sans"/>
                <a:sym typeface="DM Sans"/>
              </a:rPr>
              <a:t>Lea el archivo </a:t>
            </a:r>
            <a:r>
              <a:rPr i="1" lang="es">
                <a:solidFill>
                  <a:schemeClr val="dk1"/>
                </a:solidFill>
                <a:highlight>
                  <a:schemeClr val="lt1"/>
                </a:highlight>
                <a:latin typeface="DM Sans"/>
                <a:ea typeface="DM Sans"/>
                <a:cs typeface="DM Sans"/>
                <a:sym typeface="DM Sans"/>
              </a:rPr>
              <a:t>package.json</a:t>
            </a:r>
            <a:r>
              <a:rPr lang="es">
                <a:solidFill>
                  <a:schemeClr val="dk1"/>
                </a:solidFill>
                <a:highlight>
                  <a:schemeClr val="lt1"/>
                </a:highlight>
                <a:latin typeface="DM Sans"/>
                <a:ea typeface="DM Sans"/>
                <a:cs typeface="DM Sans"/>
                <a:sym typeface="DM Sans"/>
              </a:rPr>
              <a:t> y declare un objeto con el siguiente formato y datos:</a:t>
            </a:r>
            <a:endParaRPr sz="1050">
              <a:solidFill>
                <a:srgbClr val="D4D4D4"/>
              </a:solidFill>
              <a:highlight>
                <a:srgbClr val="1E1E1E"/>
              </a:highlight>
              <a:latin typeface="DM Sans"/>
              <a:ea typeface="DM Sans"/>
              <a:cs typeface="DM Sans"/>
              <a:sym typeface="DM Sans"/>
            </a:endParaRPr>
          </a:p>
          <a:p>
            <a:pPr indent="457200" lvl="0" marL="0" rtl="0" algn="l">
              <a:lnSpc>
                <a:spcPct val="135714"/>
              </a:lnSpc>
              <a:spcBef>
                <a:spcPts val="0"/>
              </a:spcBef>
              <a:spcAft>
                <a:spcPts val="0"/>
              </a:spcAft>
              <a:buNone/>
            </a:pPr>
            <a:r>
              <a:rPr lang="es" sz="1050">
                <a:solidFill>
                  <a:srgbClr val="569CD6"/>
                </a:solidFill>
                <a:highlight>
                  <a:srgbClr val="1E1E1E"/>
                </a:highlight>
                <a:latin typeface="Courier New"/>
                <a:ea typeface="Courier New"/>
                <a:cs typeface="Courier New"/>
                <a:sym typeface="Courier New"/>
              </a:rPr>
              <a:t>const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info</a:t>
            </a:r>
            <a:r>
              <a:rPr lang="es"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contenidoStr:</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leído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formato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contenidoObj:</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contenido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leído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formato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objeto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size: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tamaño</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bytes</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del</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archivo</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45720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latin typeface="DM Sans"/>
              <a:ea typeface="DM Sans"/>
              <a:cs typeface="DM Sans"/>
              <a:sym typeface="DM Sans"/>
            </a:endParaRPr>
          </a:p>
        </p:txBody>
      </p:sp>
      <p:sp>
        <p:nvSpPr>
          <p:cNvPr id="894" name="Google Shape;894;p20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grpSp>
        <p:nvGrpSpPr>
          <p:cNvPr id="899" name="Google Shape;899;p206"/>
          <p:cNvGrpSpPr/>
          <p:nvPr/>
        </p:nvGrpSpPr>
        <p:grpSpPr>
          <a:xfrm>
            <a:off x="457347" y="468298"/>
            <a:ext cx="431074" cy="431074"/>
            <a:chOff x="974706" y="2467173"/>
            <a:chExt cx="738900" cy="738900"/>
          </a:xfrm>
        </p:grpSpPr>
        <p:sp>
          <p:nvSpPr>
            <p:cNvPr id="900" name="Google Shape;900;p20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1" name="Google Shape;901;p206"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pic>
        <p:nvPicPr>
          <p:cNvPr id="902" name="Google Shape;902;p20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903" name="Google Shape;903;p206"/>
          <p:cNvSpPr txBox="1"/>
          <p:nvPr/>
        </p:nvSpPr>
        <p:spPr>
          <a:xfrm>
            <a:off x="530550" y="2461200"/>
            <a:ext cx="8082900" cy="1693200"/>
          </a:xfrm>
          <a:prstGeom prst="rect">
            <a:avLst/>
          </a:prstGeom>
          <a:noFill/>
          <a:ln>
            <a:noFill/>
          </a:ln>
        </p:spPr>
        <p:txBody>
          <a:bodyPr anchorCtr="0" anchor="t" bIns="91425" lIns="91425" spcFirstLastPara="1" rIns="91425" wrap="square" tIns="91425">
            <a:spAutoFit/>
          </a:bodyPr>
          <a:lstStyle/>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Muestre por consola el objeto info luego de leer el archivo</a:t>
            </a:r>
            <a:endParaRPr>
              <a:solidFill>
                <a:schemeClr val="dk1"/>
              </a:solidFill>
              <a:highlight>
                <a:schemeClr val="lt1"/>
              </a:highlight>
              <a:latin typeface="DM Sans"/>
              <a:ea typeface="DM Sans"/>
              <a:cs typeface="DM Sans"/>
              <a:sym typeface="DM Sans"/>
            </a:endParaRPr>
          </a:p>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Guardar el objeto info en un archivo llamado info.json dentro de la misma carpeta de package.json</a:t>
            </a:r>
            <a:endParaRPr>
              <a:solidFill>
                <a:schemeClr val="dk1"/>
              </a:solidFill>
              <a:highlight>
                <a:schemeClr val="lt1"/>
              </a:highlight>
              <a:latin typeface="DM Sans"/>
              <a:ea typeface="DM Sans"/>
              <a:cs typeface="DM Sans"/>
              <a:sym typeface="DM Sans"/>
            </a:endParaRPr>
          </a:p>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Incluir el manejo de errores (con throw new Error)</a:t>
            </a:r>
            <a:endParaRPr>
              <a:solidFill>
                <a:schemeClr val="dk1"/>
              </a:solidFill>
              <a:highlight>
                <a:schemeClr val="lt1"/>
              </a:highlight>
              <a:latin typeface="DM Sans"/>
              <a:ea typeface="DM Sans"/>
              <a:cs typeface="DM Sans"/>
              <a:sym typeface="DM Sans"/>
            </a:endParaRPr>
          </a:p>
          <a:p>
            <a:pPr indent="-295275" lvl="0" marL="457200" marR="0" rtl="0" algn="l">
              <a:lnSpc>
                <a:spcPct val="100000"/>
              </a:lnSpc>
              <a:spcBef>
                <a:spcPts val="0"/>
              </a:spcBef>
              <a:spcAft>
                <a:spcPts val="0"/>
              </a:spcAft>
              <a:buClr>
                <a:schemeClr val="accent4"/>
              </a:buClr>
              <a:buSzPts val="1050"/>
              <a:buFont typeface="DM Sans"/>
              <a:buChar char="✓"/>
            </a:pPr>
            <a:r>
              <a:rPr lang="es">
                <a:solidFill>
                  <a:schemeClr val="dk1"/>
                </a:solidFill>
                <a:highlight>
                  <a:schemeClr val="lt1"/>
                </a:highlight>
                <a:latin typeface="DM Sans"/>
                <a:ea typeface="DM Sans"/>
                <a:cs typeface="DM Sans"/>
                <a:sym typeface="DM Sans"/>
              </a:rPr>
              <a:t>Utilizar el módulo promises de fs dentro de una función async/await y utilizar JSON.stringify + JSON.parse para poder hacer las transformaciones json-&gt;objeto y viceversa</a:t>
            </a:r>
            <a:endParaRPr>
              <a:solidFill>
                <a:schemeClr val="dk1"/>
              </a:solidFill>
              <a:highlight>
                <a:schemeClr val="lt1"/>
              </a:highlight>
              <a:latin typeface="DM Sans"/>
              <a:ea typeface="DM Sans"/>
              <a:cs typeface="DM Sans"/>
              <a:sym typeface="DM Sans"/>
            </a:endParaRPr>
          </a:p>
        </p:txBody>
      </p:sp>
      <p:sp>
        <p:nvSpPr>
          <p:cNvPr id="904" name="Google Shape;904;p20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
        <p:nvSpPr>
          <p:cNvPr id="905" name="Google Shape;905;p206"/>
          <p:cNvSpPr txBox="1"/>
          <p:nvPr/>
        </p:nvSpPr>
        <p:spPr>
          <a:xfrm>
            <a:off x="501450" y="1081750"/>
            <a:ext cx="63867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Lectura y escritura de archivos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207"/>
          <p:cNvSpPr txBox="1"/>
          <p:nvPr/>
        </p:nvSpPr>
        <p:spPr>
          <a:xfrm>
            <a:off x="1423925"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Ventajas y desventajas de utilizar archivos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6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541" name="Google Shape;541;p16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542" name="Google Shape;542;p163"/>
          <p:cNvSpPr txBox="1"/>
          <p:nvPr/>
        </p:nvSpPr>
        <p:spPr>
          <a:xfrm>
            <a:off x="2605836" y="14475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Utilizar la programación sincrónica y asincrónica y aplicarla en el uso de archivos</a:t>
            </a:r>
            <a:endParaRPr sz="1350">
              <a:solidFill>
                <a:schemeClr val="lt1"/>
              </a:solidFill>
              <a:latin typeface="DM Sans"/>
              <a:ea typeface="DM Sans"/>
              <a:cs typeface="DM Sans"/>
              <a:sym typeface="DM Sans"/>
            </a:endParaRPr>
          </a:p>
        </p:txBody>
      </p:sp>
      <p:pic>
        <p:nvPicPr>
          <p:cNvPr id="543" name="Google Shape;543;p163"/>
          <p:cNvPicPr preferRelativeResize="0"/>
          <p:nvPr/>
        </p:nvPicPr>
        <p:blipFill>
          <a:blip r:embed="rId3">
            <a:alphaModFix/>
          </a:blip>
          <a:stretch>
            <a:fillRect/>
          </a:stretch>
        </p:blipFill>
        <p:spPr>
          <a:xfrm>
            <a:off x="2172138" y="2178713"/>
            <a:ext cx="196975" cy="196975"/>
          </a:xfrm>
          <a:prstGeom prst="rect">
            <a:avLst/>
          </a:prstGeom>
          <a:noFill/>
          <a:ln>
            <a:noFill/>
          </a:ln>
        </p:spPr>
      </p:pic>
      <p:cxnSp>
        <p:nvCxnSpPr>
          <p:cNvPr id="544" name="Google Shape;544;p163"/>
          <p:cNvCxnSpPr>
            <a:stCxn id="541" idx="2"/>
            <a:endCxn id="54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545" name="Google Shape;545;p163"/>
          <p:cNvSpPr txBox="1"/>
          <p:nvPr/>
        </p:nvSpPr>
        <p:spPr>
          <a:xfrm>
            <a:off x="2605836" y="20325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el módulo nativo de Nodejs para interactuar con los archivos. </a:t>
            </a:r>
            <a:endParaRPr sz="1350">
              <a:solidFill>
                <a:schemeClr val="lt1"/>
              </a:solidFill>
              <a:latin typeface="DM Sans"/>
              <a:ea typeface="DM Sans"/>
              <a:cs typeface="DM Sans"/>
              <a:sym typeface="DM Sans"/>
            </a:endParaRPr>
          </a:p>
        </p:txBody>
      </p:sp>
      <p:pic>
        <p:nvPicPr>
          <p:cNvPr id="546" name="Google Shape;546;p163"/>
          <p:cNvPicPr preferRelativeResize="0"/>
          <p:nvPr/>
        </p:nvPicPr>
        <p:blipFill>
          <a:blip r:embed="rId3">
            <a:alphaModFix/>
          </a:blip>
          <a:stretch>
            <a:fillRect/>
          </a:stretch>
        </p:blipFill>
        <p:spPr>
          <a:xfrm>
            <a:off x="2172288" y="2156563"/>
            <a:ext cx="196975" cy="196975"/>
          </a:xfrm>
          <a:prstGeom prst="rect">
            <a:avLst/>
          </a:prstGeom>
          <a:noFill/>
          <a:ln>
            <a:noFill/>
          </a:ln>
        </p:spPr>
      </p:pic>
      <p:pic>
        <p:nvPicPr>
          <p:cNvPr id="547" name="Google Shape;547;p163"/>
          <p:cNvPicPr preferRelativeResize="0"/>
          <p:nvPr/>
        </p:nvPicPr>
        <p:blipFill>
          <a:blip r:embed="rId3">
            <a:alphaModFix/>
          </a:blip>
          <a:stretch>
            <a:fillRect/>
          </a:stretch>
        </p:blipFill>
        <p:spPr>
          <a:xfrm>
            <a:off x="2171988" y="2789963"/>
            <a:ext cx="196975" cy="196975"/>
          </a:xfrm>
          <a:prstGeom prst="rect">
            <a:avLst/>
          </a:prstGeom>
          <a:noFill/>
          <a:ln>
            <a:noFill/>
          </a:ln>
        </p:spPr>
      </p:pic>
      <p:cxnSp>
        <p:nvCxnSpPr>
          <p:cNvPr id="548" name="Google Shape;548;p163"/>
          <p:cNvCxnSpPr>
            <a:stCxn id="546" idx="2"/>
            <a:endCxn id="547" idx="0"/>
          </p:cNvCxnSpPr>
          <p:nvPr/>
        </p:nvCxnSpPr>
        <p:spPr>
          <a:xfrm flipH="1" rot="-5400000">
            <a:off x="2052825" y="257148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
        <p:nvSpPr>
          <p:cNvPr id="549" name="Google Shape;549;p163"/>
          <p:cNvSpPr txBox="1"/>
          <p:nvPr/>
        </p:nvSpPr>
        <p:spPr>
          <a:xfrm>
            <a:off x="2605836" y="26922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la utilización de archivos con callbacks y promesas</a:t>
            </a:r>
            <a:endParaRPr sz="1350">
              <a:solidFill>
                <a:schemeClr val="lt1"/>
              </a:solidFill>
              <a:latin typeface="DM Sans"/>
              <a:ea typeface="DM Sans"/>
              <a:cs typeface="DM Sans"/>
              <a:sym typeface="DM Sans"/>
            </a:endParaRPr>
          </a:p>
        </p:txBody>
      </p:sp>
      <p:pic>
        <p:nvPicPr>
          <p:cNvPr id="550" name="Google Shape;550;p163"/>
          <p:cNvPicPr preferRelativeResize="0"/>
          <p:nvPr/>
        </p:nvPicPr>
        <p:blipFill>
          <a:blip r:embed="rId3">
            <a:alphaModFix/>
          </a:blip>
          <a:stretch>
            <a:fillRect/>
          </a:stretch>
        </p:blipFill>
        <p:spPr>
          <a:xfrm>
            <a:off x="2172738" y="3401263"/>
            <a:ext cx="196975" cy="196975"/>
          </a:xfrm>
          <a:prstGeom prst="rect">
            <a:avLst/>
          </a:prstGeom>
          <a:noFill/>
          <a:ln>
            <a:noFill/>
          </a:ln>
        </p:spPr>
      </p:pic>
      <p:cxnSp>
        <p:nvCxnSpPr>
          <p:cNvPr id="551" name="Google Shape;551;p163"/>
          <p:cNvCxnSpPr>
            <a:endCxn id="550" idx="0"/>
          </p:cNvCxnSpPr>
          <p:nvPr/>
        </p:nvCxnSpPr>
        <p:spPr>
          <a:xfrm flipH="1" rot="-5400000">
            <a:off x="2052675" y="31827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
        <p:nvSpPr>
          <p:cNvPr id="552" name="Google Shape;552;p163"/>
          <p:cNvSpPr txBox="1"/>
          <p:nvPr/>
        </p:nvSpPr>
        <p:spPr>
          <a:xfrm>
            <a:off x="2605836" y="32914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Conocer las ventajas y desventajas del FileSystem, así también como ejemplos prácticos.</a:t>
            </a:r>
            <a:endParaRPr sz="135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208"/>
          <p:cNvSpPr txBox="1"/>
          <p:nvPr/>
        </p:nvSpPr>
        <p:spPr>
          <a:xfrm>
            <a:off x="601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¿Por qué usarlos?</a:t>
            </a:r>
            <a:endParaRPr b="1" i="0" sz="4000" u="none" cap="none" strike="noStrike">
              <a:solidFill>
                <a:schemeClr val="dk1"/>
              </a:solidFill>
              <a:latin typeface="DM Sans"/>
              <a:ea typeface="DM Sans"/>
              <a:cs typeface="DM Sans"/>
              <a:sym typeface="DM Sans"/>
            </a:endParaRPr>
          </a:p>
        </p:txBody>
      </p:sp>
      <p:sp>
        <p:nvSpPr>
          <p:cNvPr id="916" name="Google Shape;916;p208"/>
          <p:cNvSpPr txBox="1"/>
          <p:nvPr/>
        </p:nvSpPr>
        <p:spPr>
          <a:xfrm>
            <a:off x="601500" y="2211613"/>
            <a:ext cx="49872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Son excelentes para empezar a aprender persistencia, ya que son muy fáciles de usar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Al ser nativo de node js, no tenemos que hacer instalaciones externas.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Es muy fácil de manipular dentro o fuera de nuestro programa, además de se transferible.</a:t>
            </a:r>
            <a:endParaRPr sz="1350">
              <a:latin typeface="DM Sans"/>
              <a:ea typeface="DM Sans"/>
              <a:cs typeface="DM Sans"/>
              <a:sym typeface="DM Sans"/>
            </a:endParaRPr>
          </a:p>
        </p:txBody>
      </p:sp>
      <p:pic>
        <p:nvPicPr>
          <p:cNvPr id="917" name="Google Shape;917;p208"/>
          <p:cNvPicPr preferRelativeResize="0"/>
          <p:nvPr/>
        </p:nvPicPr>
        <p:blipFill>
          <a:blip r:embed="rId3">
            <a:alphaModFix/>
          </a:blip>
          <a:stretch>
            <a:fillRect/>
          </a:stretch>
        </p:blipFill>
        <p:spPr>
          <a:xfrm>
            <a:off x="5677725" y="1551550"/>
            <a:ext cx="3063675" cy="20403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209"/>
          <p:cNvSpPr txBox="1"/>
          <p:nvPr/>
        </p:nvSpPr>
        <p:spPr>
          <a:xfrm>
            <a:off x="477975" y="971825"/>
            <a:ext cx="7124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
            </a:r>
            <a:r>
              <a:rPr b="1" lang="es" sz="4000">
                <a:solidFill>
                  <a:schemeClr val="dk1"/>
                </a:solidFill>
                <a:latin typeface="DM Sans"/>
                <a:ea typeface="DM Sans"/>
                <a:cs typeface="DM Sans"/>
                <a:sym typeface="DM Sans"/>
              </a:rPr>
              <a:t>esventajas </a:t>
            </a:r>
            <a:endParaRPr b="1" i="0" sz="4000" u="none" cap="none" strike="noStrike">
              <a:solidFill>
                <a:schemeClr val="dk1"/>
              </a:solidFill>
              <a:latin typeface="DM Sans"/>
              <a:ea typeface="DM Sans"/>
              <a:cs typeface="DM Sans"/>
              <a:sym typeface="DM Sans"/>
            </a:endParaRPr>
          </a:p>
        </p:txBody>
      </p:sp>
      <p:sp>
        <p:nvSpPr>
          <p:cNvPr id="923" name="Google Shape;923;p209"/>
          <p:cNvSpPr txBox="1"/>
          <p:nvPr/>
        </p:nvSpPr>
        <p:spPr>
          <a:xfrm>
            <a:off x="460350" y="1720825"/>
            <a:ext cx="4987200" cy="2470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Conforme la información crece, nos daremos cuenta que, para querer modificar una sola cosa, necesitamos leer todo el archivo, lo cual consume recursos importantes.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Similar al punto anterior, una vez modificado un dato puntual del archivo, tengo que </a:t>
            </a:r>
            <a:r>
              <a:rPr b="1" lang="es" sz="1350">
                <a:latin typeface="DM Sans"/>
                <a:ea typeface="DM Sans"/>
                <a:cs typeface="DM Sans"/>
                <a:sym typeface="DM Sans"/>
              </a:rPr>
              <a:t>reescribir el archivo</a:t>
            </a:r>
            <a:r>
              <a:rPr lang="es" sz="1350">
                <a:latin typeface="DM Sans"/>
                <a:ea typeface="DM Sans"/>
                <a:cs typeface="DM Sans"/>
                <a:sym typeface="DM Sans"/>
              </a:rPr>
              <a:t> completamente, lo cual es un proceso innecesario y pesado cuando la información es grande.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Al final, puede ser peligroso tener toda la información en un archivo fácilmente extraíble con un drag&amp;drop a otra carpeta.</a:t>
            </a:r>
            <a:endParaRPr sz="1350">
              <a:latin typeface="DM Sans"/>
              <a:ea typeface="DM Sans"/>
              <a:cs typeface="DM Sans"/>
              <a:sym typeface="DM Sans"/>
            </a:endParaRPr>
          </a:p>
        </p:txBody>
      </p:sp>
      <p:pic>
        <p:nvPicPr>
          <p:cNvPr id="924" name="Google Shape;924;p209"/>
          <p:cNvPicPr preferRelativeResize="0"/>
          <p:nvPr/>
        </p:nvPicPr>
        <p:blipFill>
          <a:blip r:embed="rId3">
            <a:alphaModFix/>
          </a:blip>
          <a:stretch>
            <a:fillRect/>
          </a:stretch>
        </p:blipFill>
        <p:spPr>
          <a:xfrm>
            <a:off x="5677725" y="1551550"/>
            <a:ext cx="3063675" cy="2040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pSp>
        <p:nvGrpSpPr>
          <p:cNvPr id="929" name="Google Shape;929;p210"/>
          <p:cNvGrpSpPr/>
          <p:nvPr/>
        </p:nvGrpSpPr>
        <p:grpSpPr>
          <a:xfrm>
            <a:off x="473371" y="619433"/>
            <a:ext cx="738905" cy="738905"/>
            <a:chOff x="575612" y="1950748"/>
            <a:chExt cx="431100" cy="431100"/>
          </a:xfrm>
        </p:grpSpPr>
        <p:sp>
          <p:nvSpPr>
            <p:cNvPr id="930" name="Google Shape;930;p21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1" name="Google Shape;931;p210"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932" name="Google Shape;932;p21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933" name="Google Shape;933;p210"/>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rgbClr val="B7B7B7"/>
                </a:solidFill>
                <a:latin typeface="DM Sans"/>
                <a:ea typeface="DM Sans"/>
                <a:cs typeface="DM Sans"/>
                <a:sym typeface="DM Sans"/>
              </a:rPr>
              <a:t>Una vez vistas las ventajas y desventajas de su uso, toca preguntarnos </a:t>
            </a:r>
            <a:r>
              <a:rPr b="1" lang="es" sz="2500">
                <a:solidFill>
                  <a:schemeClr val="lt1"/>
                </a:solidFill>
                <a:latin typeface="DM Sans"/>
                <a:ea typeface="DM Sans"/>
                <a:cs typeface="DM Sans"/>
                <a:sym typeface="DM Sans"/>
              </a:rPr>
              <a:t>¿en el desarrollo web es utilizado, o es algo más propio sólo de Sistemas Operativos?</a:t>
            </a:r>
            <a:endParaRPr b="1" i="0" sz="25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21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939" name="Google Shape;939;p211"/>
          <p:cNvSpPr txBox="1"/>
          <p:nvPr/>
        </p:nvSpPr>
        <p:spPr>
          <a:xfrm>
            <a:off x="473350" y="1509200"/>
            <a:ext cx="84231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200">
                <a:solidFill>
                  <a:srgbClr val="B7B7B7"/>
                </a:solidFill>
                <a:latin typeface="DM Sans"/>
                <a:ea typeface="DM Sans"/>
                <a:cs typeface="DM Sans"/>
                <a:sym typeface="DM Sans"/>
              </a:rPr>
              <a:t>En esta instancia de la clase</a:t>
            </a:r>
            <a:r>
              <a:rPr b="1" lang="es" sz="2200">
                <a:solidFill>
                  <a:srgbClr val="B7B7B7"/>
                </a:solidFill>
                <a:latin typeface="DM Sans"/>
                <a:ea typeface="DM Sans"/>
                <a:cs typeface="DM Sans"/>
                <a:sym typeface="DM Sans"/>
              </a:rPr>
              <a:t> </a:t>
            </a:r>
            <a:r>
              <a:rPr b="1" lang="es" sz="2200">
                <a:solidFill>
                  <a:srgbClr val="B7B7B7"/>
                </a:solidFill>
                <a:latin typeface="DM Sans"/>
                <a:ea typeface="DM Sans"/>
                <a:cs typeface="DM Sans"/>
                <a:sym typeface="DM Sans"/>
              </a:rPr>
              <a:t>ahondaremos sobre creación de promesas y el uso de async await </a:t>
            </a:r>
            <a:r>
              <a:rPr lang="es" sz="2200">
                <a:solidFill>
                  <a:srgbClr val="B7B7B7"/>
                </a:solidFill>
                <a:latin typeface="DM Sans"/>
                <a:ea typeface="DM Sans"/>
                <a:cs typeface="DM Sans"/>
                <a:sym typeface="DM Sans"/>
              </a:rPr>
              <a:t>con un ejercicio práctico</a:t>
            </a:r>
            <a:endParaRPr sz="22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2200">
                <a:solidFill>
                  <a:srgbClr val="83AEFB"/>
                </a:solidFill>
                <a:latin typeface="DM Sans"/>
                <a:ea typeface="DM Sans"/>
                <a:cs typeface="DM Sans"/>
                <a:sym typeface="DM Sans"/>
              </a:rPr>
              <a:t>¿De qué manera?</a:t>
            </a:r>
            <a:endParaRPr b="1" sz="2200">
              <a:solidFill>
                <a:srgbClr val="83AEFB"/>
              </a:solidFill>
              <a:latin typeface="DM Sans"/>
              <a:ea typeface="DM Sans"/>
              <a:cs typeface="DM Sans"/>
              <a:sym typeface="DM Sans"/>
            </a:endParaRPr>
          </a:p>
          <a:p>
            <a:pPr indent="0" lvl="0" marL="0" rtl="0" algn="l">
              <a:spcBef>
                <a:spcPts val="0"/>
              </a:spcBef>
              <a:spcAft>
                <a:spcPts val="0"/>
              </a:spcAft>
              <a:buNone/>
            </a:pPr>
            <a:r>
              <a:rPr lang="es" sz="2200">
                <a:solidFill>
                  <a:srgbClr val="B7B7B7"/>
                </a:solidFill>
                <a:latin typeface="DM Sans"/>
                <a:ea typeface="DM Sans"/>
                <a:cs typeface="DM Sans"/>
                <a:sym typeface="DM Sans"/>
              </a:rPr>
              <a:t>El profesor demostrará cómo hacerlo y tú lo puedes ir replicando en tu computadora. Si surgen dudas las puedes compartir para resolverlas en conjunto de la mano de los tutores.</a:t>
            </a:r>
            <a:endParaRPr sz="2200">
              <a:solidFill>
                <a:srgbClr val="B7B7B7"/>
              </a:solidFill>
              <a:latin typeface="DM Sans"/>
              <a:ea typeface="DM Sans"/>
              <a:cs typeface="DM Sans"/>
              <a:sym typeface="DM Sans"/>
            </a:endParaRPr>
          </a:p>
          <a:p>
            <a:pPr indent="0" lvl="0" marL="0" rtl="0" algn="l">
              <a:spcBef>
                <a:spcPts val="0"/>
              </a:spcBef>
              <a:spcAft>
                <a:spcPts val="0"/>
              </a:spcAft>
              <a:buNone/>
            </a:pPr>
            <a:r>
              <a:t/>
            </a:r>
            <a:endParaRPr sz="2200">
              <a:solidFill>
                <a:srgbClr val="B7B7B7"/>
              </a:solidFill>
              <a:latin typeface="DM Sans"/>
              <a:ea typeface="DM Sans"/>
              <a:cs typeface="DM Sans"/>
              <a:sym typeface="DM Sans"/>
            </a:endParaRPr>
          </a:p>
          <a:p>
            <a:pPr indent="0" lvl="0" marL="0" rtl="0" algn="l">
              <a:spcBef>
                <a:spcPts val="0"/>
              </a:spcBef>
              <a:spcAft>
                <a:spcPts val="0"/>
              </a:spcAft>
              <a:buNone/>
            </a:pPr>
            <a:r>
              <a:rPr lang="es" sz="1800">
                <a:solidFill>
                  <a:srgbClr val="B7B7B7"/>
                </a:solidFill>
                <a:latin typeface="DM Sans"/>
                <a:ea typeface="DM Sans"/>
                <a:cs typeface="DM Sans"/>
                <a:sym typeface="DM Sans"/>
              </a:rPr>
              <a:t>Tiempo estimado: </a:t>
            </a:r>
            <a:r>
              <a:rPr b="1" lang="es" sz="1800">
                <a:solidFill>
                  <a:srgbClr val="83AEFB"/>
                </a:solidFill>
                <a:latin typeface="DM Sans"/>
                <a:ea typeface="DM Sans"/>
                <a:cs typeface="DM Sans"/>
                <a:sym typeface="DM Sans"/>
              </a:rPr>
              <a:t>15 minutos</a:t>
            </a:r>
            <a:endParaRPr b="1" sz="1800">
              <a:solidFill>
                <a:srgbClr val="83AEFB"/>
              </a:solidFill>
              <a:latin typeface="DM Sans"/>
              <a:ea typeface="DM Sans"/>
              <a:cs typeface="DM Sans"/>
              <a:sym typeface="DM Sans"/>
            </a:endParaRPr>
          </a:p>
        </p:txBody>
      </p:sp>
      <p:grpSp>
        <p:nvGrpSpPr>
          <p:cNvPr id="940" name="Google Shape;940;p211"/>
          <p:cNvGrpSpPr/>
          <p:nvPr/>
        </p:nvGrpSpPr>
        <p:grpSpPr>
          <a:xfrm>
            <a:off x="473351" y="619523"/>
            <a:ext cx="738900" cy="738900"/>
            <a:chOff x="473351" y="619523"/>
            <a:chExt cx="738900" cy="738900"/>
          </a:xfrm>
        </p:grpSpPr>
        <p:sp>
          <p:nvSpPr>
            <p:cNvPr id="941" name="Google Shape;941;p21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2" name="Google Shape;942;p21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grpSp>
        <p:nvGrpSpPr>
          <p:cNvPr id="947" name="Google Shape;947;p212"/>
          <p:cNvGrpSpPr/>
          <p:nvPr/>
        </p:nvGrpSpPr>
        <p:grpSpPr>
          <a:xfrm>
            <a:off x="457350" y="468286"/>
            <a:ext cx="431074" cy="431074"/>
            <a:chOff x="473351" y="619523"/>
            <a:chExt cx="738900" cy="738900"/>
          </a:xfrm>
        </p:grpSpPr>
        <p:sp>
          <p:nvSpPr>
            <p:cNvPr id="948" name="Google Shape;948;p21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21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950" name="Google Shape;950;p212"/>
          <p:cNvSpPr txBox="1"/>
          <p:nvPr/>
        </p:nvSpPr>
        <p:spPr>
          <a:xfrm>
            <a:off x="394800" y="899375"/>
            <a:ext cx="89745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Manager de usuarios</a:t>
            </a:r>
            <a:endParaRPr b="1" sz="3900">
              <a:solidFill>
                <a:schemeClr val="dk1"/>
              </a:solidFill>
              <a:latin typeface="DM Sans"/>
              <a:ea typeface="DM Sans"/>
              <a:cs typeface="DM Sans"/>
              <a:sym typeface="DM Sans"/>
            </a:endParaRPr>
          </a:p>
        </p:txBody>
      </p:sp>
      <p:sp>
        <p:nvSpPr>
          <p:cNvPr id="951" name="Google Shape;951;p21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HANDS ON LAB</a:t>
            </a:r>
            <a:endParaRPr>
              <a:latin typeface="DM Sans"/>
              <a:ea typeface="DM Sans"/>
              <a:cs typeface="DM Sans"/>
              <a:sym typeface="DM Sans"/>
            </a:endParaRPr>
          </a:p>
        </p:txBody>
      </p:sp>
      <p:sp>
        <p:nvSpPr>
          <p:cNvPr id="952" name="Google Shape;952;p212"/>
          <p:cNvSpPr txBox="1"/>
          <p:nvPr/>
        </p:nvSpPr>
        <p:spPr>
          <a:xfrm>
            <a:off x="394800" y="1723550"/>
            <a:ext cx="81777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¿Cómo lo hacemos? </a:t>
            </a:r>
            <a:r>
              <a:rPr b="1" lang="es" sz="1350">
                <a:latin typeface="DM Sans"/>
                <a:ea typeface="DM Sans"/>
                <a:cs typeface="DM Sans"/>
                <a:sym typeface="DM Sans"/>
              </a:rPr>
              <a:t>Se creará una clase que permita gestionar usuarios usando fs.promises, éste deberá contar sólo con dos métodos: Crear un usuario y consultar los usuarios guardados.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Manager debe vivir en una clase en un archivo externo llamado ManagerUsuarios.js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El método “Crear usuario” debe recibir un objeto con los campos:</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Nombre</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Apellido</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Edad</a:t>
            </a:r>
            <a:endParaRPr sz="1350">
              <a:latin typeface="DM Sans"/>
              <a:ea typeface="DM Sans"/>
              <a:cs typeface="DM Sans"/>
              <a:sym typeface="DM Sans"/>
            </a:endParaRPr>
          </a:p>
          <a:p>
            <a:pPr indent="-314325" lvl="1" marL="914400" rtl="0" algn="l">
              <a:spcBef>
                <a:spcPts val="0"/>
              </a:spcBef>
              <a:spcAft>
                <a:spcPts val="0"/>
              </a:spcAft>
              <a:buSzPts val="1350"/>
              <a:buFont typeface="DM Sans"/>
              <a:buChar char="○"/>
            </a:pPr>
            <a:r>
              <a:rPr lang="es" sz="1350">
                <a:latin typeface="DM Sans"/>
                <a:ea typeface="DM Sans"/>
                <a:cs typeface="DM Sans"/>
                <a:sym typeface="DM Sans"/>
              </a:rPr>
              <a:t>Curso</a:t>
            </a:r>
            <a:endParaRPr sz="1350">
              <a:latin typeface="DM Sans"/>
              <a:ea typeface="DM Sans"/>
              <a:cs typeface="DM Sans"/>
              <a:sym typeface="DM Sans"/>
            </a:endParaRPr>
          </a:p>
          <a:p>
            <a:pPr indent="0" lvl="0" marL="457200" rtl="0" algn="l">
              <a:spcBef>
                <a:spcPts val="0"/>
              </a:spcBef>
              <a:spcAft>
                <a:spcPts val="0"/>
              </a:spcAft>
              <a:buNone/>
            </a:pPr>
            <a:r>
              <a:rPr lang="es" sz="1350">
                <a:solidFill>
                  <a:schemeClr val="dk1"/>
                </a:solidFill>
                <a:latin typeface="DM Sans"/>
                <a:ea typeface="DM Sans"/>
                <a:cs typeface="DM Sans"/>
                <a:sym typeface="DM Sans"/>
              </a:rPr>
              <a:t>El método debe guardar un usuario en un archivo “Usuarios.json”, </a:t>
            </a:r>
            <a:r>
              <a:rPr b="1" lang="es" sz="1350">
                <a:solidFill>
                  <a:schemeClr val="dk1"/>
                </a:solidFill>
                <a:latin typeface="DM Sans"/>
                <a:ea typeface="DM Sans"/>
                <a:cs typeface="DM Sans"/>
                <a:sym typeface="DM Sans"/>
              </a:rPr>
              <a:t>deben guardarlos dentro de un arreglo, ya que se trabajarán con múltiples usuarios</a:t>
            </a:r>
            <a:endParaRPr b="1"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El método “ConsultarUsuarios” debe poder leer un archivo Usuarios.json y devolver el arreglo correspondiente a esos usuarios</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grpSp>
        <p:nvGrpSpPr>
          <p:cNvPr id="957" name="Google Shape;957;p213"/>
          <p:cNvGrpSpPr/>
          <p:nvPr/>
        </p:nvGrpSpPr>
        <p:grpSpPr>
          <a:xfrm>
            <a:off x="4202558" y="994173"/>
            <a:ext cx="738900" cy="738900"/>
            <a:chOff x="3137108" y="2467173"/>
            <a:chExt cx="738900" cy="738900"/>
          </a:xfrm>
        </p:grpSpPr>
        <p:sp>
          <p:nvSpPr>
            <p:cNvPr id="958" name="Google Shape;958;p21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9" name="Google Shape;959;p21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60" name="Google Shape;960;p213"/>
          <p:cNvSpPr txBox="1"/>
          <p:nvPr/>
        </p:nvSpPr>
        <p:spPr>
          <a:xfrm>
            <a:off x="1461300" y="20562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b="1" lang="es" sz="4000">
                <a:solidFill>
                  <a:schemeClr val="dk1"/>
                </a:solidFill>
                <a:latin typeface="DM Sans"/>
                <a:ea typeface="DM Sans"/>
                <a:cs typeface="DM Sans"/>
                <a:sym typeface="DM Sans"/>
              </a:rPr>
              <a:t>Manejo de archivos</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961" name="Google Shape;961;p21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Agregamos fileSystem para cambiar el modelo de persistencia actual</a:t>
            </a:r>
            <a:endParaRPr sz="2000">
              <a:solidFill>
                <a:srgbClr val="999999"/>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214"/>
          <p:cNvSpPr txBox="1"/>
          <p:nvPr/>
        </p:nvSpPr>
        <p:spPr>
          <a:xfrm>
            <a:off x="378200" y="745300"/>
            <a:ext cx="39486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4000">
                <a:latin typeface="DM Sans"/>
                <a:ea typeface="DM Sans"/>
                <a:cs typeface="DM Sans"/>
                <a:sym typeface="DM Sans"/>
              </a:rPr>
              <a:t>Recordemos…</a:t>
            </a:r>
            <a:endParaRPr b="1" sz="4000">
              <a:latin typeface="DM Sans"/>
              <a:ea typeface="DM Sans"/>
              <a:cs typeface="DM Sans"/>
              <a:sym typeface="DM Sans"/>
            </a:endParaRPr>
          </a:p>
        </p:txBody>
      </p:sp>
      <p:sp>
        <p:nvSpPr>
          <p:cNvPr id="967" name="Google Shape;967;p214"/>
          <p:cNvSpPr txBox="1"/>
          <p:nvPr/>
        </p:nvSpPr>
        <p:spPr>
          <a:xfrm>
            <a:off x="406125" y="2701350"/>
            <a:ext cx="239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DM Sans"/>
                <a:ea typeface="DM Sans"/>
                <a:cs typeface="DM Sans"/>
                <a:sym typeface="DM Sans"/>
              </a:rPr>
              <a:t>Basado en el entregable de la c</a:t>
            </a:r>
            <a:r>
              <a:rPr b="1" lang="es">
                <a:latin typeface="DM Sans"/>
                <a:ea typeface="DM Sans"/>
                <a:cs typeface="DM Sans"/>
                <a:sym typeface="DM Sans"/>
              </a:rPr>
              <a:t>lase 2</a:t>
            </a:r>
            <a:endParaRPr b="1">
              <a:latin typeface="DM Sans"/>
              <a:ea typeface="DM Sans"/>
              <a:cs typeface="DM Sans"/>
              <a:sym typeface="DM Sans"/>
            </a:endParaRPr>
          </a:p>
        </p:txBody>
      </p:sp>
      <p:pic>
        <p:nvPicPr>
          <p:cNvPr id="968" name="Google Shape;968;p214"/>
          <p:cNvPicPr preferRelativeResize="0"/>
          <p:nvPr/>
        </p:nvPicPr>
        <p:blipFill>
          <a:blip r:embed="rId3">
            <a:alphaModFix/>
          </a:blip>
          <a:stretch>
            <a:fillRect/>
          </a:stretch>
        </p:blipFill>
        <p:spPr>
          <a:xfrm>
            <a:off x="6331250" y="1273263"/>
            <a:ext cx="1964050" cy="2817375"/>
          </a:xfrm>
          <a:prstGeom prst="rect">
            <a:avLst/>
          </a:prstGeom>
          <a:noFill/>
          <a:ln>
            <a:noFill/>
          </a:ln>
        </p:spPr>
      </p:pic>
      <p:sp>
        <p:nvSpPr>
          <p:cNvPr id="969" name="Google Shape;969;p214"/>
          <p:cNvSpPr txBox="1"/>
          <p:nvPr/>
        </p:nvSpPr>
        <p:spPr>
          <a:xfrm>
            <a:off x="3261250" y="2291750"/>
            <a:ext cx="294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Estructuramos nuestra primera </a:t>
            </a:r>
            <a:r>
              <a:rPr lang="es" sz="1300">
                <a:latin typeface="DM Sans"/>
                <a:ea typeface="DM Sans"/>
                <a:cs typeface="DM Sans"/>
                <a:sym typeface="DM Sans"/>
              </a:rPr>
              <a:t>clase</a:t>
            </a:r>
            <a:endParaRPr sz="1300">
              <a:latin typeface="DM Sans"/>
              <a:ea typeface="DM Sans"/>
              <a:cs typeface="DM Sans"/>
              <a:sym typeface="DM Sans"/>
            </a:endParaRPr>
          </a:p>
        </p:txBody>
      </p:sp>
      <p:sp>
        <p:nvSpPr>
          <p:cNvPr id="970" name="Google Shape;970;p214"/>
          <p:cNvSpPr txBox="1"/>
          <p:nvPr/>
        </p:nvSpPr>
        <p:spPr>
          <a:xfrm>
            <a:off x="3261250" y="3238350"/>
            <a:ext cx="2940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Agregamos los métodos necesarios a nuestra clase para trabajar con un arreglo de productos</a:t>
            </a:r>
            <a:endParaRPr sz="1300">
              <a:latin typeface="DM Sans"/>
              <a:ea typeface="DM Sans"/>
              <a:cs typeface="DM Sans"/>
              <a:sym typeface="DM Sans"/>
            </a:endParaRPr>
          </a:p>
        </p:txBody>
      </p:sp>
      <p:cxnSp>
        <p:nvCxnSpPr>
          <p:cNvPr id="971" name="Google Shape;971;p214"/>
          <p:cNvCxnSpPr>
            <a:stCxn id="967" idx="3"/>
            <a:endCxn id="969" idx="1"/>
          </p:cNvCxnSpPr>
          <p:nvPr/>
        </p:nvCxnSpPr>
        <p:spPr>
          <a:xfrm flipH="1" rot="10800000">
            <a:off x="2798625" y="2584350"/>
            <a:ext cx="462600" cy="424800"/>
          </a:xfrm>
          <a:prstGeom prst="straightConnector1">
            <a:avLst/>
          </a:prstGeom>
          <a:noFill/>
          <a:ln cap="flat" cmpd="sng" w="9525">
            <a:solidFill>
              <a:srgbClr val="83AEFB"/>
            </a:solidFill>
            <a:prstDash val="solid"/>
            <a:round/>
            <a:headEnd len="med" w="med" type="none"/>
            <a:tailEnd len="med" w="med" type="triangle"/>
          </a:ln>
        </p:spPr>
      </p:cxnSp>
      <p:cxnSp>
        <p:nvCxnSpPr>
          <p:cNvPr id="972" name="Google Shape;972;p214"/>
          <p:cNvCxnSpPr>
            <a:stCxn id="967" idx="3"/>
            <a:endCxn id="970" idx="1"/>
          </p:cNvCxnSpPr>
          <p:nvPr/>
        </p:nvCxnSpPr>
        <p:spPr>
          <a:xfrm>
            <a:off x="2798625" y="3009150"/>
            <a:ext cx="462600" cy="621900"/>
          </a:xfrm>
          <a:prstGeom prst="straightConnector1">
            <a:avLst/>
          </a:prstGeom>
          <a:noFill/>
          <a:ln cap="flat" cmpd="sng" w="9525">
            <a:solidFill>
              <a:srgbClr val="83AEFB"/>
            </a:solidFill>
            <a:prstDash val="solid"/>
            <a:round/>
            <a:headEnd len="med" w="med" type="none"/>
            <a:tailEnd len="med" w="med" type="triangle"/>
          </a:ln>
        </p:spPr>
      </p:cxnSp>
      <p:sp>
        <p:nvSpPr>
          <p:cNvPr id="973" name="Google Shape;973;p214"/>
          <p:cNvSpPr txBox="1"/>
          <p:nvPr/>
        </p:nvSpPr>
        <p:spPr>
          <a:xfrm>
            <a:off x="406125" y="4283900"/>
            <a:ext cx="5863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 sz="1300">
                <a:latin typeface="DM Sans"/>
                <a:ea typeface="DM Sans"/>
                <a:cs typeface="DM Sans"/>
                <a:sym typeface="DM Sans"/>
              </a:rPr>
              <a:t>Ahora…</a:t>
            </a:r>
            <a:r>
              <a:rPr lang="es" sz="1300">
                <a:latin typeface="DM Sans"/>
                <a:ea typeface="DM Sans"/>
                <a:cs typeface="DM Sans"/>
                <a:sym typeface="DM Sans"/>
              </a:rPr>
              <a:t> a</a:t>
            </a:r>
            <a:r>
              <a:rPr lang="es" sz="1300">
                <a:latin typeface="DM Sans"/>
                <a:ea typeface="DM Sans"/>
                <a:cs typeface="DM Sans"/>
                <a:sym typeface="DM Sans"/>
              </a:rPr>
              <a:t>gregamos fileSystem para cambiar el modelo de persistencia actual</a:t>
            </a:r>
            <a:endParaRPr sz="1300">
              <a:latin typeface="DM Sans"/>
              <a:ea typeface="DM Sans"/>
              <a:cs typeface="DM Sans"/>
              <a:sym typeface="DM Sans"/>
            </a:endParaRPr>
          </a:p>
        </p:txBody>
      </p:sp>
      <p:pic>
        <p:nvPicPr>
          <p:cNvPr id="974" name="Google Shape;974;p214"/>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grpSp>
        <p:nvGrpSpPr>
          <p:cNvPr id="979" name="Google Shape;979;p215"/>
          <p:cNvGrpSpPr/>
          <p:nvPr/>
        </p:nvGrpSpPr>
        <p:grpSpPr>
          <a:xfrm>
            <a:off x="457345" y="468197"/>
            <a:ext cx="431074" cy="431074"/>
            <a:chOff x="3137108" y="2467173"/>
            <a:chExt cx="738900" cy="738900"/>
          </a:xfrm>
        </p:grpSpPr>
        <p:sp>
          <p:nvSpPr>
            <p:cNvPr id="980" name="Google Shape;980;p21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21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82" name="Google Shape;982;p215"/>
          <p:cNvSpPr txBox="1"/>
          <p:nvPr/>
        </p:nvSpPr>
        <p:spPr>
          <a:xfrm>
            <a:off x="518025" y="1729975"/>
            <a:ext cx="4536900" cy="300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Realizar una clase de nombre “ProductManager”, el cual permitirá trabajar con múltiples productos. Éste debe poder agregar, consultar, modificar y eliminar un producto y manejarlo en persistencia de archivos </a:t>
            </a:r>
            <a:r>
              <a:rPr lang="es" sz="1350">
                <a:solidFill>
                  <a:srgbClr val="666666"/>
                </a:solidFill>
                <a:latin typeface="DM Sans"/>
                <a:ea typeface="DM Sans"/>
                <a:cs typeface="DM Sans"/>
                <a:sym typeface="DM Sans"/>
              </a:rPr>
              <a:t>(basado en entregable 1)</a:t>
            </a:r>
            <a:r>
              <a:rPr lang="es" sz="1350">
                <a:solidFill>
                  <a:srgbClr val="666666"/>
                </a:solidFill>
                <a:latin typeface="DM Sans"/>
                <a:ea typeface="DM Sans"/>
                <a:cs typeface="DM Sans"/>
                <a:sym typeface="DM Sans"/>
              </a:rPr>
              <a:t>.</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80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La clase debe contar con una variable this.path, el cual se inicializará desde el constructor y debe recibir la ruta a trabajar desde el momento de generar su instancia.</a:t>
            </a:r>
            <a:endParaRPr sz="1350">
              <a:solidFill>
                <a:srgbClr val="666666"/>
              </a:solidFill>
              <a:latin typeface="DM Sans"/>
              <a:ea typeface="DM Sans"/>
              <a:cs typeface="DM Sans"/>
              <a:sym typeface="DM Sans"/>
            </a:endParaRPr>
          </a:p>
        </p:txBody>
      </p:sp>
      <p:sp>
        <p:nvSpPr>
          <p:cNvPr id="983" name="Google Shape;983;p215"/>
          <p:cNvSpPr txBox="1"/>
          <p:nvPr/>
        </p:nvSpPr>
        <p:spPr>
          <a:xfrm>
            <a:off x="518025" y="991075"/>
            <a:ext cx="8036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Manejo de archivos</a:t>
            </a:r>
            <a:endParaRPr b="1" sz="4000">
              <a:solidFill>
                <a:schemeClr val="dk1"/>
              </a:solidFill>
              <a:latin typeface="DM Sans"/>
              <a:ea typeface="DM Sans"/>
              <a:cs typeface="DM Sans"/>
              <a:sym typeface="DM Sans"/>
            </a:endParaRPr>
          </a:p>
        </p:txBody>
      </p:sp>
      <p:pic>
        <p:nvPicPr>
          <p:cNvPr id="984" name="Google Shape;984;p21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5" name="Google Shape;985;p21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986" name="Google Shape;986;p215"/>
          <p:cNvSpPr txBox="1"/>
          <p:nvPr/>
        </p:nvSpPr>
        <p:spPr>
          <a:xfrm>
            <a:off x="4990950" y="1996875"/>
            <a:ext cx="38346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guardar objetos con el siguiente formato: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id (se debe incrementar automáticamente, no enviarse desde el cuerpo)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title (nombre del producto)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description (descripción del producto)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price (precio)</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thumbnail (ruta de imagen)</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code (código identificador)</a:t>
            </a:r>
            <a:endParaRPr sz="1350">
              <a:solidFill>
                <a:srgbClr val="666666"/>
              </a:solidFill>
              <a:latin typeface="DM Sans"/>
              <a:ea typeface="DM Sans"/>
              <a:cs typeface="DM Sans"/>
              <a:sym typeface="DM Sans"/>
            </a:endParaRPr>
          </a:p>
          <a:p>
            <a:pPr indent="-314325" lvl="1" marL="914400" rtl="0" algn="l">
              <a:spcBef>
                <a:spcPts val="0"/>
              </a:spcBef>
              <a:spcAft>
                <a:spcPts val="0"/>
              </a:spcAft>
              <a:buClr>
                <a:srgbClr val="666666"/>
              </a:buClr>
              <a:buSzPts val="1350"/>
              <a:buFont typeface="DM Sans"/>
              <a:buChar char="-"/>
            </a:pPr>
            <a:r>
              <a:rPr lang="es" sz="1350">
                <a:solidFill>
                  <a:srgbClr val="666666"/>
                </a:solidFill>
                <a:latin typeface="DM Sans"/>
                <a:ea typeface="DM Sans"/>
                <a:cs typeface="DM Sans"/>
                <a:sym typeface="DM Sans"/>
              </a:rPr>
              <a:t>stock (número de piezas disponibles)</a:t>
            </a:r>
            <a:endParaRPr sz="1350">
              <a:solidFill>
                <a:srgbClr val="666666"/>
              </a:solidFill>
              <a:latin typeface="DM Sans"/>
              <a:ea typeface="DM Sans"/>
              <a:cs typeface="DM Sans"/>
              <a:sym typeface="DM Sans"/>
            </a:endParaRPr>
          </a:p>
        </p:txBody>
      </p:sp>
      <p:sp>
        <p:nvSpPr>
          <p:cNvPr id="987" name="Google Shape;987;p215"/>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grpSp>
        <p:nvGrpSpPr>
          <p:cNvPr id="992" name="Google Shape;992;p216"/>
          <p:cNvGrpSpPr/>
          <p:nvPr/>
        </p:nvGrpSpPr>
        <p:grpSpPr>
          <a:xfrm>
            <a:off x="457345" y="468197"/>
            <a:ext cx="431074" cy="431074"/>
            <a:chOff x="3137108" y="2467173"/>
            <a:chExt cx="738900" cy="738900"/>
          </a:xfrm>
        </p:grpSpPr>
        <p:sp>
          <p:nvSpPr>
            <p:cNvPr id="993" name="Google Shape;993;p21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4" name="Google Shape;994;p21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95" name="Google Shape;995;p216"/>
          <p:cNvSpPr txBox="1"/>
          <p:nvPr/>
        </p:nvSpPr>
        <p:spPr>
          <a:xfrm>
            <a:off x="508900" y="1204175"/>
            <a:ext cx="3834600" cy="3779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rgbClr val="666666"/>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addProduct el cual debe recibir un objeto con el formato previamente especificado, asignarle un id autoincrementable y guardarlo en el arreglo (recuerda siempre guardarlo como un array en el archivo).</a:t>
            </a:r>
            <a:endParaRPr sz="1350">
              <a:solidFill>
                <a:srgbClr val="666666"/>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getProducts, el cual debe leer el archivo de productos y devolver todos los productos en formato de arreglo.</a:t>
            </a:r>
            <a:endParaRPr sz="1350">
              <a:solidFill>
                <a:srgbClr val="666666"/>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getProductById, el cual debe recibir un id, y tras leer el archivo, debe buscar el producto con el id especificado y devolverlo en formato </a:t>
            </a:r>
            <a:r>
              <a:rPr b="1" lang="es" sz="1350">
                <a:solidFill>
                  <a:srgbClr val="666666"/>
                </a:solidFill>
                <a:latin typeface="DM Sans"/>
                <a:ea typeface="DM Sans"/>
                <a:cs typeface="DM Sans"/>
                <a:sym typeface="DM Sans"/>
              </a:rPr>
              <a:t>objeto</a:t>
            </a:r>
            <a:endParaRPr sz="1350">
              <a:solidFill>
                <a:srgbClr val="666666"/>
              </a:solidFill>
              <a:latin typeface="DM Sans"/>
              <a:ea typeface="DM Sans"/>
              <a:cs typeface="DM Sans"/>
              <a:sym typeface="DM Sans"/>
            </a:endParaRPr>
          </a:p>
        </p:txBody>
      </p:sp>
      <p:pic>
        <p:nvPicPr>
          <p:cNvPr id="996" name="Google Shape;996;p21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97" name="Google Shape;997;p21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998" name="Google Shape;998;p216"/>
          <p:cNvSpPr txBox="1"/>
          <p:nvPr/>
        </p:nvSpPr>
        <p:spPr>
          <a:xfrm>
            <a:off x="4456450" y="1508975"/>
            <a:ext cx="4042500" cy="33459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updateProduct, el cual debe recibir el id del producto a actualizar, así también como el campo a actualizar (puede ser el objeto completo, como en una DB), y debe actualizar el producto que tenga ese id en el archivo. </a:t>
            </a:r>
            <a:r>
              <a:rPr b="1" lang="es" sz="1350">
                <a:solidFill>
                  <a:srgbClr val="666666"/>
                </a:solidFill>
                <a:latin typeface="DM Sans"/>
                <a:ea typeface="DM Sans"/>
                <a:cs typeface="DM Sans"/>
                <a:sym typeface="DM Sans"/>
              </a:rPr>
              <a:t>NO DEBE BORRARSE SU ID </a:t>
            </a:r>
            <a:endParaRPr sz="1350">
              <a:solidFill>
                <a:srgbClr val="666666"/>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Debe tener un método deleteProduct, el cual debe recibir un id y debe eliminar el producto que tenga ese id en el archivo.</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Formato del entregable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666666"/>
                </a:solidFill>
                <a:latin typeface="DM Sans"/>
                <a:ea typeface="DM Sans"/>
                <a:cs typeface="DM Sans"/>
                <a:sym typeface="DM Sans"/>
              </a:rPr>
              <a:t>Archivo de javascript con el nombre ProductManager.js</a:t>
            </a:r>
            <a:endParaRPr sz="1350">
              <a:solidFill>
                <a:srgbClr val="666666"/>
              </a:solidFill>
              <a:latin typeface="DM Sans"/>
              <a:ea typeface="DM Sans"/>
              <a:cs typeface="DM Sans"/>
              <a:sym typeface="DM Sans"/>
            </a:endParaRPr>
          </a:p>
          <a:p>
            <a:pPr indent="0" lvl="0" marL="0" rtl="0" algn="l">
              <a:spcBef>
                <a:spcPts val="800"/>
              </a:spcBef>
              <a:spcAft>
                <a:spcPts val="800"/>
              </a:spcAft>
              <a:buNone/>
            </a:pPr>
            <a:r>
              <a:rPr b="1" lang="es" sz="1250" u="sng">
                <a:solidFill>
                  <a:srgbClr val="83AEFB"/>
                </a:solidFill>
                <a:latin typeface="DM Sans"/>
                <a:ea typeface="DM Sans"/>
                <a:cs typeface="DM Sans"/>
                <a:sym typeface="DM Sans"/>
                <a:hlinkClick r:id="rId5">
                  <a:extLst>
                    <a:ext uri="{A12FA001-AC4F-418D-AE19-62706E023703}">
                      <ahyp:hlinkClr val="tx"/>
                    </a:ext>
                  </a:extLst>
                </a:hlinkClick>
              </a:rPr>
              <a:t>Proceso de testing de este entregable ✅</a:t>
            </a:r>
            <a:endParaRPr b="1" sz="1250">
              <a:solidFill>
                <a:srgbClr val="83AEFB"/>
              </a:solidFill>
              <a:latin typeface="DM Sans"/>
              <a:ea typeface="DM Sans"/>
              <a:cs typeface="DM Sans"/>
              <a:sym typeface="DM Sans"/>
            </a:endParaRPr>
          </a:p>
        </p:txBody>
      </p:sp>
      <p:sp>
        <p:nvSpPr>
          <p:cNvPr id="999" name="Google Shape;999;p216"/>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21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64"/>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CLASE N°</a:t>
            </a:r>
            <a:r>
              <a:rPr lang="es" sz="1600">
                <a:solidFill>
                  <a:schemeClr val="dk1"/>
                </a:solidFill>
                <a:latin typeface="DM Sans"/>
                <a:ea typeface="DM Sans"/>
                <a:cs typeface="DM Sans"/>
                <a:sym typeface="DM Sans"/>
              </a:rPr>
              <a:t>3</a:t>
            </a:r>
            <a:endParaRPr b="0" i="0" sz="1400" u="none" cap="none" strike="noStrike">
              <a:solidFill>
                <a:srgbClr val="000000"/>
              </a:solidFill>
              <a:latin typeface="DM Sans"/>
              <a:ea typeface="DM Sans"/>
              <a:cs typeface="DM Sans"/>
              <a:sym typeface="DM Sans"/>
            </a:endParaRPr>
          </a:p>
        </p:txBody>
      </p:sp>
      <p:sp>
        <p:nvSpPr>
          <p:cNvPr id="558" name="Google Shape;558;p164"/>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Glosario</a:t>
            </a:r>
            <a:endParaRPr b="1" i="0" sz="4000" u="none" cap="none" strike="noStrike">
              <a:solidFill>
                <a:schemeClr val="dk1"/>
              </a:solidFill>
              <a:latin typeface="DM Sans"/>
              <a:ea typeface="DM Sans"/>
              <a:cs typeface="DM Sans"/>
              <a:sym typeface="DM Sans"/>
            </a:endParaRPr>
          </a:p>
        </p:txBody>
      </p:sp>
      <p:sp>
        <p:nvSpPr>
          <p:cNvPr id="559" name="Google Shape;559;p164"/>
          <p:cNvSpPr txBox="1"/>
          <p:nvPr/>
        </p:nvSpPr>
        <p:spPr>
          <a:xfrm>
            <a:off x="465275" y="1788450"/>
            <a:ext cx="3834600" cy="3260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Función definida</a:t>
            </a:r>
            <a:r>
              <a:rPr b="1"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Función que se declara con un nombre desde el inicio. Usualmente se usan para tareas específicas y no suelen reasignarse.</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Función anónima</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Función que se declara sin tener un nombre, sino que se asigna a una variable desde el inicio. Se suele utilizar para reasignaciones o para </a:t>
            </a:r>
            <a:r>
              <a:rPr b="1" lang="es" sz="1350">
                <a:solidFill>
                  <a:schemeClr val="dk1"/>
                </a:solidFill>
                <a:latin typeface="DM Sans"/>
                <a:ea typeface="DM Sans"/>
                <a:cs typeface="DM Sans"/>
                <a:sym typeface="DM Sans"/>
              </a:rPr>
              <a:t>callbacks</a:t>
            </a:r>
            <a:r>
              <a:rPr lang="es"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Callback</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Bloque de código que encapsula una o más instrucciones, para ser utilizadas en cualquier otro momento del programa</a:t>
            </a:r>
            <a:endParaRPr sz="1350">
              <a:solidFill>
                <a:schemeClr val="dk1"/>
              </a:solidFill>
              <a:latin typeface="DM Sans"/>
              <a:ea typeface="DM Sans"/>
              <a:cs typeface="DM Sans"/>
              <a:sym typeface="DM Sans"/>
            </a:endParaRPr>
          </a:p>
        </p:txBody>
      </p:sp>
      <p:sp>
        <p:nvSpPr>
          <p:cNvPr id="560" name="Google Shape;560;p164"/>
          <p:cNvSpPr txBox="1"/>
          <p:nvPr/>
        </p:nvSpPr>
        <p:spPr>
          <a:xfrm>
            <a:off x="4519500" y="1788450"/>
            <a:ext cx="38346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Promesa</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Operación </a:t>
            </a:r>
            <a:r>
              <a:rPr b="1" lang="es" sz="1350">
                <a:solidFill>
                  <a:schemeClr val="dk1"/>
                </a:solidFill>
                <a:latin typeface="DM Sans"/>
                <a:ea typeface="DM Sans"/>
                <a:cs typeface="DM Sans"/>
                <a:sym typeface="DM Sans"/>
              </a:rPr>
              <a:t>asíncrona</a:t>
            </a:r>
            <a:r>
              <a:rPr lang="es" sz="1350">
                <a:solidFill>
                  <a:schemeClr val="dk1"/>
                </a:solidFill>
                <a:latin typeface="DM Sans"/>
                <a:ea typeface="DM Sans"/>
                <a:cs typeface="DM Sans"/>
                <a:sym typeface="DM Sans"/>
              </a:rPr>
              <a:t> que tiene dos canales de salida: resolverse o rechazarse. Permiten mejor control que los callbacks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Operación síncrona</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Operación </a:t>
            </a:r>
            <a:r>
              <a:rPr b="1" lang="es" sz="1350">
                <a:solidFill>
                  <a:schemeClr val="dk1"/>
                </a:solidFill>
                <a:latin typeface="DM Sans"/>
                <a:ea typeface="DM Sans"/>
                <a:cs typeface="DM Sans"/>
                <a:sym typeface="DM Sans"/>
              </a:rPr>
              <a:t>bloqueante</a:t>
            </a:r>
            <a:r>
              <a:rPr lang="es" sz="1350">
                <a:solidFill>
                  <a:schemeClr val="dk1"/>
                </a:solidFill>
                <a:latin typeface="DM Sans"/>
                <a:ea typeface="DM Sans"/>
                <a:cs typeface="DM Sans"/>
                <a:sym typeface="DM Sans"/>
              </a:rPr>
              <a:t> en la cual, una tarea no puede comenzar hasta que haya finalizado la otra tarea.</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Operación asíncrona</a:t>
            </a:r>
            <a:r>
              <a:rPr b="1" i="0" lang="es" sz="1350" u="none" cap="none" strike="noStrike">
                <a:solidFill>
                  <a:schemeClr val="dk1"/>
                </a:solidFill>
                <a:latin typeface="DM Sans"/>
                <a:ea typeface="DM Sans"/>
                <a:cs typeface="DM Sans"/>
                <a:sym typeface="DM Sans"/>
              </a:rPr>
              <a:t>:</a:t>
            </a:r>
            <a:r>
              <a:rPr b="0" i="0" lang="es" sz="1350" u="none" cap="none" strike="noStrike">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Operación </a:t>
            </a:r>
            <a:r>
              <a:rPr b="1" lang="es" sz="1350">
                <a:solidFill>
                  <a:schemeClr val="dk1"/>
                </a:solidFill>
                <a:latin typeface="DM Sans"/>
                <a:ea typeface="DM Sans"/>
                <a:cs typeface="DM Sans"/>
                <a:sym typeface="DM Sans"/>
              </a:rPr>
              <a:t>no bloqueante</a:t>
            </a:r>
            <a:r>
              <a:rPr lang="es" sz="1350">
                <a:solidFill>
                  <a:schemeClr val="dk1"/>
                </a:solidFill>
                <a:latin typeface="DM Sans"/>
                <a:ea typeface="DM Sans"/>
                <a:cs typeface="DM Sans"/>
                <a:sym typeface="DM Sans"/>
              </a:rPr>
              <a:t> en la cual se pueden iniciar múltiples tareas independientemente de que no hayan finalizado las tareas previas.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21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1010" name="Google Shape;1010;p218"/>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Repaso rápido de asincronismo</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Archivos síncronos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Archivos con callbacks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6"/>
              </a:buClr>
              <a:buSzPts val="1350"/>
              <a:buFont typeface="DM Sans"/>
              <a:buChar char="✓"/>
            </a:pPr>
            <a:r>
              <a:rPr lang="es" sz="1350">
                <a:solidFill>
                  <a:schemeClr val="lt1"/>
                </a:solidFill>
                <a:latin typeface="DM Sans"/>
                <a:ea typeface="DM Sans"/>
                <a:cs typeface="DM Sans"/>
                <a:sym typeface="DM Sans"/>
              </a:rPr>
              <a:t>Archivos con promesas</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21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22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pic>
        <p:nvPicPr>
          <p:cNvPr id="1025" name="Google Shape;1025;p221"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165"/>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65"/>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sp>
        <p:nvSpPr>
          <p:cNvPr id="567" name="Google Shape;567;p165"/>
          <p:cNvSpPr/>
          <p:nvPr/>
        </p:nvSpPr>
        <p:spPr>
          <a:xfrm>
            <a:off x="588525" y="31087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Manejo de archivos</a:t>
            </a:r>
            <a:endParaRPr b="0" i="0" sz="1200" u="none" cap="none" strike="noStrike">
              <a:solidFill>
                <a:srgbClr val="FFFFFF"/>
              </a:solidFill>
              <a:latin typeface="DM Sans"/>
              <a:ea typeface="DM Sans"/>
              <a:cs typeface="DM Sans"/>
              <a:sym typeface="DM Sans"/>
            </a:endParaRPr>
          </a:p>
        </p:txBody>
      </p:sp>
      <p:sp>
        <p:nvSpPr>
          <p:cNvPr id="568" name="Google Shape;568;p165"/>
          <p:cNvSpPr/>
          <p:nvPr/>
        </p:nvSpPr>
        <p:spPr>
          <a:xfrm>
            <a:off x="4310631" y="1834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SetInterval</a:t>
            </a:r>
            <a:endParaRPr b="0" i="0" sz="1200" u="none" cap="none" strike="noStrike">
              <a:solidFill>
                <a:srgbClr val="222222"/>
              </a:solidFill>
              <a:latin typeface="DM Sans"/>
              <a:ea typeface="DM Sans"/>
              <a:cs typeface="DM Sans"/>
              <a:sym typeface="DM Sans"/>
            </a:endParaRPr>
          </a:p>
        </p:txBody>
      </p:sp>
      <p:sp>
        <p:nvSpPr>
          <p:cNvPr id="569" name="Google Shape;569;p165"/>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Asincronismo</a:t>
            </a:r>
            <a:endParaRPr b="0" i="0" sz="1200" u="none" cap="none" strike="noStrike">
              <a:solidFill>
                <a:srgbClr val="FFFFFF"/>
              </a:solidFill>
              <a:latin typeface="DM Sans"/>
              <a:ea typeface="DM Sans"/>
              <a:cs typeface="DM Sans"/>
              <a:sym typeface="DM Sans"/>
            </a:endParaRPr>
          </a:p>
        </p:txBody>
      </p:sp>
      <p:cxnSp>
        <p:nvCxnSpPr>
          <p:cNvPr id="570" name="Google Shape;570;p165"/>
          <p:cNvCxnSpPr>
            <a:stCxn id="567" idx="0"/>
            <a:endCxn id="569" idx="2"/>
          </p:cNvCxnSpPr>
          <p:nvPr/>
        </p:nvCxnSpPr>
        <p:spPr>
          <a:xfrm rot="10800000">
            <a:off x="1288125" y="2033805"/>
            <a:ext cx="0" cy="1074900"/>
          </a:xfrm>
          <a:prstGeom prst="straightConnector1">
            <a:avLst/>
          </a:prstGeom>
          <a:noFill/>
          <a:ln cap="flat" cmpd="sng" w="9525">
            <a:solidFill>
              <a:srgbClr val="CCCCCC"/>
            </a:solidFill>
            <a:prstDash val="solid"/>
            <a:round/>
            <a:headEnd len="med" w="med" type="oval"/>
            <a:tailEnd len="med" w="med" type="oval"/>
          </a:ln>
        </p:spPr>
      </p:cxnSp>
      <p:sp>
        <p:nvSpPr>
          <p:cNvPr id="571" name="Google Shape;571;p165"/>
          <p:cNvSpPr/>
          <p:nvPr/>
        </p:nvSpPr>
        <p:spPr>
          <a:xfrm>
            <a:off x="2449342" y="326348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fs en NodeJs</a:t>
            </a:r>
            <a:endParaRPr b="0" i="0" sz="1200" u="none" cap="none" strike="noStrike">
              <a:solidFill>
                <a:srgbClr val="222222"/>
              </a:solidFill>
              <a:latin typeface="DM Sans"/>
              <a:ea typeface="DM Sans"/>
              <a:cs typeface="DM Sans"/>
              <a:sym typeface="DM Sans"/>
            </a:endParaRPr>
          </a:p>
        </p:txBody>
      </p:sp>
      <p:sp>
        <p:nvSpPr>
          <p:cNvPr id="572" name="Google Shape;572;p165"/>
          <p:cNvSpPr/>
          <p:nvPr/>
        </p:nvSpPr>
        <p:spPr>
          <a:xfrm>
            <a:off x="4310631" y="1127975"/>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SetTimeout</a:t>
            </a:r>
            <a:endParaRPr sz="1200">
              <a:solidFill>
                <a:srgbClr val="222222"/>
              </a:solidFill>
              <a:latin typeface="DM Sans"/>
              <a:ea typeface="DM Sans"/>
              <a:cs typeface="DM Sans"/>
              <a:sym typeface="DM Sans"/>
            </a:endParaRPr>
          </a:p>
        </p:txBody>
      </p:sp>
      <p:cxnSp>
        <p:nvCxnSpPr>
          <p:cNvPr id="573" name="Google Shape;573;p165"/>
          <p:cNvCxnSpPr>
            <a:stCxn id="569" idx="3"/>
            <a:endCxn id="572" idx="1"/>
          </p:cNvCxnSpPr>
          <p:nvPr/>
        </p:nvCxnSpPr>
        <p:spPr>
          <a:xfrm flipH="1" rot="10800000">
            <a:off x="1987725" y="1417984"/>
            <a:ext cx="2322900" cy="3258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574" name="Google Shape;574;p165"/>
          <p:cNvCxnSpPr>
            <a:stCxn id="569" idx="3"/>
            <a:endCxn id="568" idx="1"/>
          </p:cNvCxnSpPr>
          <p:nvPr/>
        </p:nvCxnSpPr>
        <p:spPr>
          <a:xfrm>
            <a:off x="1987725" y="1743784"/>
            <a:ext cx="2322900" cy="3810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575" name="Google Shape;575;p165"/>
          <p:cNvCxnSpPr>
            <a:stCxn id="567" idx="3"/>
            <a:endCxn id="571" idx="1"/>
          </p:cNvCxnSpPr>
          <p:nvPr/>
        </p:nvCxnSpPr>
        <p:spPr>
          <a:xfrm>
            <a:off x="1987725" y="3398805"/>
            <a:ext cx="461700" cy="0"/>
          </a:xfrm>
          <a:prstGeom prst="straightConnector1">
            <a:avLst/>
          </a:prstGeom>
          <a:noFill/>
          <a:ln cap="flat" cmpd="sng" w="9525">
            <a:solidFill>
              <a:srgbClr val="CCCCCC"/>
            </a:solidFill>
            <a:prstDash val="solid"/>
            <a:round/>
            <a:headEnd len="sm" w="sm" type="none"/>
            <a:tailEnd len="med" w="med" type="oval"/>
          </a:ln>
        </p:spPr>
      </p:cxnSp>
      <p:pic>
        <p:nvPicPr>
          <p:cNvPr id="576" name="Google Shape;576;p165"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577" name="Google Shape;577;p165"/>
          <p:cNvSpPr/>
          <p:nvPr/>
        </p:nvSpPr>
        <p:spPr>
          <a:xfrm>
            <a:off x="4699981" y="33987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fs con callbacks</a:t>
            </a:r>
            <a:endParaRPr b="0" i="0" sz="1200" u="none" cap="none" strike="noStrike">
              <a:solidFill>
                <a:srgbClr val="222222"/>
              </a:solidFill>
              <a:latin typeface="DM Sans"/>
              <a:ea typeface="DM Sans"/>
              <a:cs typeface="DM Sans"/>
              <a:sym typeface="DM Sans"/>
            </a:endParaRPr>
          </a:p>
        </p:txBody>
      </p:sp>
      <p:sp>
        <p:nvSpPr>
          <p:cNvPr id="578" name="Google Shape;578;p165"/>
          <p:cNvSpPr/>
          <p:nvPr/>
        </p:nvSpPr>
        <p:spPr>
          <a:xfrm>
            <a:off x="4699981" y="4060589"/>
            <a:ext cx="1596900" cy="5802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FFFFFF"/>
                </a:solidFill>
                <a:latin typeface="DM Sans"/>
                <a:ea typeface="DM Sans"/>
                <a:cs typeface="DM Sans"/>
                <a:sym typeface="DM Sans"/>
              </a:rPr>
              <a:t>fs con promesas</a:t>
            </a:r>
            <a:endParaRPr sz="1200">
              <a:solidFill>
                <a:srgbClr val="FFFFFF"/>
              </a:solidFill>
              <a:latin typeface="DM Sans"/>
              <a:ea typeface="DM Sans"/>
              <a:cs typeface="DM Sans"/>
              <a:sym typeface="DM Sans"/>
            </a:endParaRPr>
          </a:p>
        </p:txBody>
      </p:sp>
      <p:sp>
        <p:nvSpPr>
          <p:cNvPr id="579" name="Google Shape;579;p165"/>
          <p:cNvSpPr/>
          <p:nvPr/>
        </p:nvSpPr>
        <p:spPr>
          <a:xfrm>
            <a:off x="4699981" y="27369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fs síncrono</a:t>
            </a:r>
            <a:endParaRPr b="0" i="0" sz="1200" u="none" cap="none" strike="noStrike">
              <a:solidFill>
                <a:srgbClr val="222222"/>
              </a:solidFill>
              <a:latin typeface="DM Sans"/>
              <a:ea typeface="DM Sans"/>
              <a:cs typeface="DM Sans"/>
              <a:sym typeface="DM Sans"/>
            </a:endParaRPr>
          </a:p>
        </p:txBody>
      </p:sp>
      <p:cxnSp>
        <p:nvCxnSpPr>
          <p:cNvPr id="580" name="Google Shape;580;p165"/>
          <p:cNvCxnSpPr>
            <a:stCxn id="571" idx="3"/>
            <a:endCxn id="578" idx="1"/>
          </p:cNvCxnSpPr>
          <p:nvPr/>
        </p:nvCxnSpPr>
        <p:spPr>
          <a:xfrm>
            <a:off x="3848543" y="3398788"/>
            <a:ext cx="851400" cy="951900"/>
          </a:xfrm>
          <a:prstGeom prst="bentConnector3">
            <a:avLst>
              <a:gd fmla="val 50001" name="adj1"/>
            </a:avLst>
          </a:prstGeom>
          <a:noFill/>
          <a:ln cap="flat" cmpd="sng" w="9525">
            <a:solidFill>
              <a:srgbClr val="CCCCCC"/>
            </a:solidFill>
            <a:prstDash val="solid"/>
            <a:round/>
            <a:headEnd len="sm" w="sm" type="none"/>
            <a:tailEnd len="med" w="med" type="oval"/>
          </a:ln>
        </p:spPr>
      </p:cxnSp>
      <p:cxnSp>
        <p:nvCxnSpPr>
          <p:cNvPr id="581" name="Google Shape;581;p165"/>
          <p:cNvCxnSpPr>
            <a:stCxn id="571" idx="3"/>
            <a:endCxn id="577" idx="1"/>
          </p:cNvCxnSpPr>
          <p:nvPr/>
        </p:nvCxnSpPr>
        <p:spPr>
          <a:xfrm>
            <a:off x="3848543" y="3398788"/>
            <a:ext cx="851400" cy="290100"/>
          </a:xfrm>
          <a:prstGeom prst="bentConnector3">
            <a:avLst>
              <a:gd fmla="val 50002" name="adj1"/>
            </a:avLst>
          </a:prstGeom>
          <a:noFill/>
          <a:ln cap="flat" cmpd="sng" w="9525">
            <a:solidFill>
              <a:srgbClr val="CCCCCC"/>
            </a:solidFill>
            <a:prstDash val="solid"/>
            <a:round/>
            <a:headEnd len="sm" w="sm" type="none"/>
            <a:tailEnd len="med" w="med" type="oval"/>
          </a:ln>
        </p:spPr>
      </p:cxnSp>
      <p:cxnSp>
        <p:nvCxnSpPr>
          <p:cNvPr id="582" name="Google Shape;582;p165"/>
          <p:cNvCxnSpPr>
            <a:stCxn id="571" idx="3"/>
            <a:endCxn id="579" idx="1"/>
          </p:cNvCxnSpPr>
          <p:nvPr/>
        </p:nvCxnSpPr>
        <p:spPr>
          <a:xfrm flipH="1" rot="10800000">
            <a:off x="3848543" y="3027088"/>
            <a:ext cx="851400" cy="371700"/>
          </a:xfrm>
          <a:prstGeom prst="bentConnector3">
            <a:avLst>
              <a:gd fmla="val 50002" name="adj1"/>
            </a:avLst>
          </a:prstGeom>
          <a:noFill/>
          <a:ln cap="flat" cmpd="sng" w="9525">
            <a:solidFill>
              <a:srgbClr val="CCCCCC"/>
            </a:solidFill>
            <a:prstDash val="solid"/>
            <a:round/>
            <a:headEnd len="sm" w="sm" type="none"/>
            <a:tailEnd len="med" w="med" type="oval"/>
          </a:ln>
        </p:spPr>
      </p:cxnSp>
      <p:sp>
        <p:nvSpPr>
          <p:cNvPr id="583" name="Google Shape;583;p165"/>
          <p:cNvSpPr/>
          <p:nvPr/>
        </p:nvSpPr>
        <p:spPr>
          <a:xfrm>
            <a:off x="6560781" y="30270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JSON.stringify</a:t>
            </a:r>
            <a:endParaRPr b="0" i="0" sz="1200" u="none" cap="none" strike="noStrike">
              <a:solidFill>
                <a:srgbClr val="222222"/>
              </a:solidFill>
              <a:latin typeface="DM Sans"/>
              <a:ea typeface="DM Sans"/>
              <a:cs typeface="DM Sans"/>
              <a:sym typeface="DM Sans"/>
            </a:endParaRPr>
          </a:p>
        </p:txBody>
      </p:sp>
      <p:sp>
        <p:nvSpPr>
          <p:cNvPr id="584" name="Google Shape;584;p165"/>
          <p:cNvSpPr/>
          <p:nvPr/>
        </p:nvSpPr>
        <p:spPr>
          <a:xfrm>
            <a:off x="6560781" y="36888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222222"/>
                </a:solidFill>
                <a:latin typeface="DM Sans"/>
                <a:ea typeface="DM Sans"/>
                <a:cs typeface="DM Sans"/>
                <a:sym typeface="DM Sans"/>
              </a:rPr>
              <a:t>JSON.parse</a:t>
            </a:r>
            <a:endParaRPr b="0" i="0" sz="1200" u="none" cap="none" strike="noStrike">
              <a:solidFill>
                <a:srgbClr val="222222"/>
              </a:solidFill>
              <a:latin typeface="DM Sans"/>
              <a:ea typeface="DM Sans"/>
              <a:cs typeface="DM Sans"/>
              <a:sym typeface="DM Sans"/>
            </a:endParaRPr>
          </a:p>
        </p:txBody>
      </p:sp>
      <p:cxnSp>
        <p:nvCxnSpPr>
          <p:cNvPr id="585" name="Google Shape;585;p165"/>
          <p:cNvCxnSpPr>
            <a:stCxn id="578" idx="3"/>
            <a:endCxn id="584" idx="1"/>
          </p:cNvCxnSpPr>
          <p:nvPr/>
        </p:nvCxnSpPr>
        <p:spPr>
          <a:xfrm flipH="1" rot="10800000">
            <a:off x="6296881" y="3978989"/>
            <a:ext cx="264000" cy="371700"/>
          </a:xfrm>
          <a:prstGeom prst="bentConnector3">
            <a:avLst>
              <a:gd fmla="val 49981" name="adj1"/>
            </a:avLst>
          </a:prstGeom>
          <a:noFill/>
          <a:ln cap="flat" cmpd="sng" w="9525">
            <a:solidFill>
              <a:srgbClr val="CCCCCC"/>
            </a:solidFill>
            <a:prstDash val="solid"/>
            <a:round/>
            <a:headEnd len="sm" w="sm" type="none"/>
            <a:tailEnd len="med" w="med" type="oval"/>
          </a:ln>
        </p:spPr>
      </p:cxnSp>
      <p:cxnSp>
        <p:nvCxnSpPr>
          <p:cNvPr id="586" name="Google Shape;586;p165"/>
          <p:cNvCxnSpPr>
            <a:stCxn id="578" idx="3"/>
            <a:endCxn id="583" idx="1"/>
          </p:cNvCxnSpPr>
          <p:nvPr/>
        </p:nvCxnSpPr>
        <p:spPr>
          <a:xfrm flipH="1" rot="10800000">
            <a:off x="6296881" y="3317189"/>
            <a:ext cx="264000" cy="1033500"/>
          </a:xfrm>
          <a:prstGeom prst="bentConnector3">
            <a:avLst>
              <a:gd fmla="val 49981" name="adj1"/>
            </a:avLst>
          </a:prstGeom>
          <a:noFill/>
          <a:ln cap="flat" cmpd="sng" w="9525">
            <a:solidFill>
              <a:srgbClr val="CCCCCC"/>
            </a:solidFill>
            <a:prstDash val="solid"/>
            <a:round/>
            <a:headEnd len="sm" w="sm" type="none"/>
            <a:tailEnd len="med" w="med" type="oval"/>
          </a:ln>
        </p:spPr>
      </p:cxnSp>
      <p:cxnSp>
        <p:nvCxnSpPr>
          <p:cNvPr id="587" name="Google Shape;587;p165"/>
          <p:cNvCxnSpPr>
            <a:stCxn id="577" idx="3"/>
            <a:endCxn id="583" idx="1"/>
          </p:cNvCxnSpPr>
          <p:nvPr/>
        </p:nvCxnSpPr>
        <p:spPr>
          <a:xfrm flipH="1" rot="10800000">
            <a:off x="6296881" y="3317189"/>
            <a:ext cx="264000" cy="371700"/>
          </a:xfrm>
          <a:prstGeom prst="bentConnector3">
            <a:avLst>
              <a:gd fmla="val 49981" name="adj1"/>
            </a:avLst>
          </a:prstGeom>
          <a:noFill/>
          <a:ln cap="flat" cmpd="sng" w="9525">
            <a:solidFill>
              <a:srgbClr val="CCCCCC"/>
            </a:solidFill>
            <a:prstDash val="solid"/>
            <a:round/>
            <a:headEnd len="sm" w="sm" type="none"/>
            <a:tailEnd len="med" w="med" type="oval"/>
          </a:ln>
        </p:spPr>
      </p:cxnSp>
      <p:cxnSp>
        <p:nvCxnSpPr>
          <p:cNvPr id="588" name="Google Shape;588;p165"/>
          <p:cNvCxnSpPr>
            <a:stCxn id="577" idx="3"/>
            <a:endCxn id="584" idx="1"/>
          </p:cNvCxnSpPr>
          <p:nvPr/>
        </p:nvCxnSpPr>
        <p:spPr>
          <a:xfrm>
            <a:off x="6296881" y="3688889"/>
            <a:ext cx="264000" cy="290100"/>
          </a:xfrm>
          <a:prstGeom prst="bentConnector3">
            <a:avLst>
              <a:gd fmla="val 49981" name="adj1"/>
            </a:avLst>
          </a:prstGeom>
          <a:noFill/>
          <a:ln cap="flat" cmpd="sng" w="9525">
            <a:solidFill>
              <a:srgbClr val="CCCCCC"/>
            </a:solidFill>
            <a:prstDash val="solid"/>
            <a:round/>
            <a:headEnd len="sm" w="sm" type="none"/>
            <a:tailEnd len="med" w="med" type="oval"/>
          </a:ln>
        </p:spPr>
      </p:cxnSp>
      <p:cxnSp>
        <p:nvCxnSpPr>
          <p:cNvPr id="589" name="Google Shape;589;p165"/>
          <p:cNvCxnSpPr>
            <a:stCxn id="579" idx="3"/>
            <a:endCxn id="583" idx="1"/>
          </p:cNvCxnSpPr>
          <p:nvPr/>
        </p:nvCxnSpPr>
        <p:spPr>
          <a:xfrm>
            <a:off x="6296881" y="3027089"/>
            <a:ext cx="264000" cy="290100"/>
          </a:xfrm>
          <a:prstGeom prst="bentConnector3">
            <a:avLst>
              <a:gd fmla="val 49981" name="adj1"/>
            </a:avLst>
          </a:prstGeom>
          <a:noFill/>
          <a:ln cap="flat" cmpd="sng" w="9525">
            <a:solidFill>
              <a:srgbClr val="CCCCCC"/>
            </a:solidFill>
            <a:prstDash val="solid"/>
            <a:round/>
            <a:headEnd len="sm" w="sm" type="none"/>
            <a:tailEnd len="med" w="med" type="oval"/>
          </a:ln>
        </p:spPr>
      </p:cxnSp>
      <p:cxnSp>
        <p:nvCxnSpPr>
          <p:cNvPr id="590" name="Google Shape;590;p165"/>
          <p:cNvCxnSpPr>
            <a:stCxn id="579" idx="3"/>
            <a:endCxn id="584" idx="1"/>
          </p:cNvCxnSpPr>
          <p:nvPr/>
        </p:nvCxnSpPr>
        <p:spPr>
          <a:xfrm>
            <a:off x="6296881" y="3027089"/>
            <a:ext cx="264000" cy="951900"/>
          </a:xfrm>
          <a:prstGeom prst="bentConnector3">
            <a:avLst>
              <a:gd fmla="val 49981"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grpSp>
        <p:nvGrpSpPr>
          <p:cNvPr id="595" name="Google Shape;595;p166"/>
          <p:cNvGrpSpPr/>
          <p:nvPr/>
        </p:nvGrpSpPr>
        <p:grpSpPr>
          <a:xfrm>
            <a:off x="457338" y="468286"/>
            <a:ext cx="431100" cy="431100"/>
            <a:chOff x="4616400" y="1950761"/>
            <a:chExt cx="431100" cy="431100"/>
          </a:xfrm>
        </p:grpSpPr>
        <p:sp>
          <p:nvSpPr>
            <p:cNvPr id="596" name="Google Shape;596;p166"/>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7" name="Google Shape;597;p166"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598" name="Google Shape;598;p166"/>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Las operaciones síncronas o bloqueantes, nos sirven cuando necesitamos que las operaciones se ejecuten </a:t>
            </a:r>
            <a:r>
              <a:rPr b="1" lang="es" sz="2500">
                <a:solidFill>
                  <a:schemeClr val="lt1"/>
                </a:solidFill>
                <a:latin typeface="DM Sans"/>
                <a:ea typeface="DM Sans"/>
                <a:cs typeface="DM Sans"/>
                <a:sym typeface="DM Sans"/>
              </a:rPr>
              <a:t>una detrás de otra</a:t>
            </a:r>
            <a:r>
              <a:rPr lang="es" sz="2500">
                <a:solidFill>
                  <a:schemeClr val="lt1"/>
                </a:solidFill>
                <a:latin typeface="DM Sans"/>
                <a:ea typeface="DM Sans"/>
                <a:cs typeface="DM Sans"/>
                <a:sym typeface="DM Sans"/>
              </a:rPr>
              <a:t>, es decir, se utiliza cuando</a:t>
            </a:r>
            <a:r>
              <a:rPr lang="es" sz="2500">
                <a:solidFill>
                  <a:schemeClr val="lt1"/>
                </a:solidFill>
                <a:latin typeface="DM Sans"/>
                <a:ea typeface="DM Sans"/>
                <a:cs typeface="DM Sans"/>
                <a:sym typeface="DM Sans"/>
              </a:rPr>
              <a:t> </a:t>
            </a:r>
            <a:r>
              <a:rPr b="1" lang="es" sz="2500">
                <a:solidFill>
                  <a:srgbClr val="EAFF6A"/>
                </a:solidFill>
                <a:latin typeface="DM Sans"/>
                <a:ea typeface="DM Sans"/>
                <a:cs typeface="DM Sans"/>
                <a:sym typeface="DM Sans"/>
              </a:rPr>
              <a:t>deseamos que las tareas sean secuenciales, independientemente del tiempo que demore cada operación.</a:t>
            </a:r>
            <a:endParaRPr b="1" i="0" sz="2500" u="none" cap="none" strike="noStrike">
              <a:solidFill>
                <a:srgbClr val="EAFF6A"/>
              </a:solidFill>
              <a:latin typeface="DM Sans"/>
              <a:ea typeface="DM Sans"/>
              <a:cs typeface="DM Sans"/>
              <a:sym typeface="DM Sans"/>
            </a:endParaRPr>
          </a:p>
        </p:txBody>
      </p:sp>
      <p:sp>
        <p:nvSpPr>
          <p:cNvPr id="599" name="Google Shape;599;p166"/>
          <p:cNvSpPr txBox="1"/>
          <p:nvPr/>
        </p:nvSpPr>
        <p:spPr>
          <a:xfrm>
            <a:off x="501450" y="990525"/>
            <a:ext cx="7962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Sincronismo</a:t>
            </a:r>
            <a:endParaRPr b="1" i="0" sz="4000" u="none" cap="none" strike="noStrike">
              <a:solidFill>
                <a:srgbClr val="EAFF6A"/>
              </a:solidFill>
              <a:latin typeface="DM Sans"/>
              <a:ea typeface="DM Sans"/>
              <a:cs typeface="DM Sans"/>
              <a:sym typeface="DM Sans"/>
            </a:endParaRPr>
          </a:p>
        </p:txBody>
      </p:sp>
      <p:sp>
        <p:nvSpPr>
          <p:cNvPr id="600" name="Google Shape;600;p16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grpSp>
        <p:nvGrpSpPr>
          <p:cNvPr id="605" name="Google Shape;605;p167"/>
          <p:cNvGrpSpPr/>
          <p:nvPr/>
        </p:nvGrpSpPr>
        <p:grpSpPr>
          <a:xfrm>
            <a:off x="457338" y="468286"/>
            <a:ext cx="431100" cy="431100"/>
            <a:chOff x="4616400" y="1950761"/>
            <a:chExt cx="431100" cy="431100"/>
          </a:xfrm>
        </p:grpSpPr>
        <p:sp>
          <p:nvSpPr>
            <p:cNvPr id="606" name="Google Shape;606;p167"/>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7" name="Google Shape;607;p167"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608" name="Google Shape;608;p167"/>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lang="es" sz="2500">
                <a:solidFill>
                  <a:schemeClr val="lt1"/>
                </a:solidFill>
                <a:latin typeface="DM Sans"/>
                <a:ea typeface="DM Sans"/>
                <a:cs typeface="DM Sans"/>
                <a:sym typeface="DM Sans"/>
              </a:rPr>
              <a:t>Las operaciones asíncronas o </a:t>
            </a:r>
            <a:r>
              <a:rPr b="1" lang="es" sz="2500">
                <a:solidFill>
                  <a:schemeClr val="lt1"/>
                </a:solidFill>
                <a:latin typeface="DM Sans"/>
                <a:ea typeface="DM Sans"/>
                <a:cs typeface="DM Sans"/>
                <a:sym typeface="DM Sans"/>
              </a:rPr>
              <a:t>no bloqueantes</a:t>
            </a:r>
            <a:r>
              <a:rPr lang="es" sz="2500">
                <a:solidFill>
                  <a:schemeClr val="lt1"/>
                </a:solidFill>
                <a:latin typeface="DM Sans"/>
                <a:ea typeface="DM Sans"/>
                <a:cs typeface="DM Sans"/>
                <a:sym typeface="DM Sans"/>
              </a:rPr>
              <a:t>, nos sirven cuando necesitamos que haya múltiples tareas ejecutándose, sin tener que esperar a las tareas que ya se están ejecutando. </a:t>
            </a:r>
            <a:r>
              <a:rPr b="1" lang="es" sz="2500">
                <a:solidFill>
                  <a:srgbClr val="EAFF6A"/>
                </a:solidFill>
                <a:latin typeface="DM Sans"/>
                <a:ea typeface="DM Sans"/>
                <a:cs typeface="DM Sans"/>
                <a:sym typeface="DM Sans"/>
              </a:rPr>
              <a:t>Úsalas cuando necesites hacer alguna operación, sin afectar al flujo principal.</a:t>
            </a:r>
            <a:endParaRPr b="1" i="0" sz="2500" u="none" cap="none" strike="noStrike">
              <a:solidFill>
                <a:srgbClr val="EAFF6A"/>
              </a:solidFill>
              <a:latin typeface="DM Sans"/>
              <a:ea typeface="DM Sans"/>
              <a:cs typeface="DM Sans"/>
              <a:sym typeface="DM Sans"/>
            </a:endParaRPr>
          </a:p>
        </p:txBody>
      </p:sp>
      <p:sp>
        <p:nvSpPr>
          <p:cNvPr id="609" name="Google Shape;609;p167"/>
          <p:cNvSpPr txBox="1"/>
          <p:nvPr/>
        </p:nvSpPr>
        <p:spPr>
          <a:xfrm>
            <a:off x="501450" y="990525"/>
            <a:ext cx="7962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As</a:t>
            </a:r>
            <a:r>
              <a:rPr b="1" lang="es" sz="4000">
                <a:solidFill>
                  <a:srgbClr val="EAFF6A"/>
                </a:solidFill>
                <a:latin typeface="DM Sans"/>
                <a:ea typeface="DM Sans"/>
                <a:cs typeface="DM Sans"/>
                <a:sym typeface="DM Sans"/>
              </a:rPr>
              <a:t>incronismo</a:t>
            </a:r>
            <a:endParaRPr b="1" i="0" sz="4000" u="none" cap="none" strike="noStrike">
              <a:solidFill>
                <a:srgbClr val="EAFF6A"/>
              </a:solidFill>
              <a:latin typeface="DM Sans"/>
              <a:ea typeface="DM Sans"/>
              <a:cs typeface="DM Sans"/>
              <a:sym typeface="DM Sans"/>
            </a:endParaRPr>
          </a:p>
        </p:txBody>
      </p:sp>
      <p:sp>
        <p:nvSpPr>
          <p:cNvPr id="610" name="Google Shape;610;p16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